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A1AF-9333-4DBA-BA29-DED6F2FEE5CE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F1F5D-28E8-41ED-89A8-82C5CB4C0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173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98639a4dc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98639a4dc7_0_6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g98639a4dc7_0_66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2019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98639a4dc7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98639a4dc7_0_27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g98639a4dc7_0_279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778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98639a4dc7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98639a4dc7_0_33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g98639a4dc7_0_339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3949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98639a4dc7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98639a4dc7_0_36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g98639a4dc7_0_364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7858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98639a4dc7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98639a4dc7_0_39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g98639a4dc7_0_397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9250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98639a4dc7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98639a4dc7_0_18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g98639a4dc7_0_182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0526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966e290a7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966e290a78_0_1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g966e290a78_0_16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574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966e290a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966e290a78_0_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g966e290a78_0_0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9509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98639a4dc7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98639a4dc7_0_43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g98639a4dc7_0_433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4259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98639a4dc7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98639a4dc7_0_20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g98639a4dc7_0_207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4413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98639a4dc7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98639a4dc7_0_23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g98639a4dc7_0_233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1364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98639a4dc7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98639a4dc7_0_25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g98639a4dc7_0_258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7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98639a4d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98639a4dc7_0_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g98639a4dc7_0_0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810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98639a4dc7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98639a4dc7_0_10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g98639a4dc7_0_106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7923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98639a4dc7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98639a4dc7_0_13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g98639a4dc7_0_133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153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98639a4dc7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98639a4dc7_0_15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g98639a4dc7_0_159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22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6322-0A6B-49AC-832A-632412C2F21C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8EA6-F3D2-4FBC-AD9C-2DB426B7D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08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6322-0A6B-49AC-832A-632412C2F21C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8EA6-F3D2-4FBC-AD9C-2DB426B7D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8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6322-0A6B-49AC-832A-632412C2F21C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8EA6-F3D2-4FBC-AD9C-2DB426B7D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23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6322-0A6B-49AC-832A-632412C2F21C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8EA6-F3D2-4FBC-AD9C-2DB426B7D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038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6322-0A6B-49AC-832A-632412C2F21C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8EA6-F3D2-4FBC-AD9C-2DB426B7D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753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6322-0A6B-49AC-832A-632412C2F21C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8EA6-F3D2-4FBC-AD9C-2DB426B7D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28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6322-0A6B-49AC-832A-632412C2F21C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8EA6-F3D2-4FBC-AD9C-2DB426B7D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175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6322-0A6B-49AC-832A-632412C2F21C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8EA6-F3D2-4FBC-AD9C-2DB426B7D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981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6322-0A6B-49AC-832A-632412C2F21C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8EA6-F3D2-4FBC-AD9C-2DB426B7D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23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6322-0A6B-49AC-832A-632412C2F21C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8EA6-F3D2-4FBC-AD9C-2DB426B7D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413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6322-0A6B-49AC-832A-632412C2F21C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8EA6-F3D2-4FBC-AD9C-2DB426B7D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34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F6322-0A6B-49AC-832A-632412C2F21C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B8EA6-F3D2-4FBC-AD9C-2DB426B7D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42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.png"/><Relationship Id="rId5" Type="http://schemas.openxmlformats.org/officeDocument/2006/relationships/image" Target="../media/image38.png"/><Relationship Id="rId10" Type="http://schemas.openxmlformats.org/officeDocument/2006/relationships/image" Target="../media/image43.gif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EC8F7D-9788-A74E-AA24-4DE46331A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C91ECC-BD9B-E54D-A87F-B26D716CB444}"/>
              </a:ext>
            </a:extLst>
          </p:cNvPr>
          <p:cNvSpPr/>
          <p:nvPr/>
        </p:nvSpPr>
        <p:spPr>
          <a:xfrm>
            <a:off x="0" y="138440"/>
            <a:ext cx="6096000" cy="2062103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1B6331"/>
                </a:solidFill>
                <a:effectLst>
                  <a:glow rad="127000">
                    <a:schemeClr val="bg1"/>
                  </a:glow>
                </a:effectLst>
                <a:latin typeface="Montserrat"/>
                <a:ea typeface="Montserrat"/>
                <a:cs typeface="Montserrat"/>
                <a:sym typeface="Montserrat"/>
              </a:rPr>
              <a:t>Регистрация на платформе </a:t>
            </a:r>
            <a:r>
              <a:rPr lang="ru-RU" sz="3200" b="1" dirty="0" err="1">
                <a:solidFill>
                  <a:srgbClr val="1B6331"/>
                </a:solidFill>
                <a:effectLst>
                  <a:glow rad="127000">
                    <a:schemeClr val="bg1"/>
                  </a:glow>
                </a:effectLst>
                <a:latin typeface="Montserrat"/>
                <a:ea typeface="Montserrat"/>
                <a:cs typeface="Montserrat"/>
                <a:sym typeface="Montserrat"/>
              </a:rPr>
              <a:t>Своё.Родное</a:t>
            </a:r>
            <a:r>
              <a:rPr lang="ru-RU" sz="3200" b="1" dirty="0">
                <a:solidFill>
                  <a:srgbClr val="1B6331"/>
                </a:solidFill>
                <a:effectLst>
                  <a:glow rad="127000">
                    <a:schemeClr val="bg1"/>
                  </a:glow>
                </a:effectLs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3200" dirty="0">
                <a:solidFill>
                  <a:srgbClr val="1B6331"/>
                </a:solidFill>
                <a:effectLst>
                  <a:glow rad="127000">
                    <a:schemeClr val="bg1"/>
                  </a:glow>
                </a:effectLst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3200" dirty="0">
                <a:solidFill>
                  <a:srgbClr val="1B6331"/>
                </a:solidFill>
                <a:effectLst>
                  <a:glow rad="127000">
                    <a:schemeClr val="bg1"/>
                  </a:glow>
                </a:effectLst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3200" dirty="0">
                <a:solidFill>
                  <a:srgbClr val="1B6331"/>
                </a:solidFill>
                <a:effectLst>
                  <a:glow rad="127000">
                    <a:schemeClr val="bg1"/>
                  </a:glow>
                </a:effectLst>
                <a:latin typeface="Montserrat"/>
                <a:ea typeface="Montserrat"/>
                <a:cs typeface="Montserrat"/>
                <a:sym typeface="Montserrat"/>
              </a:rPr>
              <a:t>пошаговая инструкция пользователя</a:t>
            </a:r>
            <a:endParaRPr lang="ru-RU" sz="3200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20" name="Google Shape;939;g98639a4dc7_0_433">
            <a:extLst>
              <a:ext uri="{FF2B5EF4-FFF2-40B4-BE49-F238E27FC236}">
                <a16:creationId xmlns:a16="http://schemas.microsoft.com/office/drawing/2014/main" id="{7786BEA9-DF79-E64A-97D7-979F0385654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17612" y="138440"/>
            <a:ext cx="2281525" cy="490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955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98639a4dc7_0_279"/>
          <p:cNvSpPr txBox="1">
            <a:spLocks noGrp="1"/>
          </p:cNvSpPr>
          <p:nvPr>
            <p:ph type="title"/>
          </p:nvPr>
        </p:nvSpPr>
        <p:spPr>
          <a:xfrm>
            <a:off x="217675" y="86900"/>
            <a:ext cx="10515600" cy="82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Регистрация на</a:t>
            </a:r>
            <a:r>
              <a:rPr lang="ru-RU" sz="3300" dirty="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300" dirty="0" err="1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Своё.Родное</a:t>
            </a:r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3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0" name="Google Shape;1120;g98639a4dc7_0_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4750" y="253475"/>
            <a:ext cx="2281525" cy="4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g98639a4dc7_0_279"/>
          <p:cNvSpPr txBox="1"/>
          <p:nvPr/>
        </p:nvSpPr>
        <p:spPr>
          <a:xfrm>
            <a:off x="5194950" y="1587000"/>
            <a:ext cx="61515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Для того, чтобы начать наполнять каталог туров, нужно нажать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2" name="Google Shape;1122;g98639a4dc7_0_279"/>
          <p:cNvSpPr txBox="1"/>
          <p:nvPr/>
        </p:nvSpPr>
        <p:spPr>
          <a:xfrm>
            <a:off x="832806" y="1039150"/>
            <a:ext cx="38967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Шаг 4: Мои туры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3" name="Google Shape;1123;g98639a4dc7_0_279"/>
          <p:cNvGrpSpPr/>
          <p:nvPr/>
        </p:nvGrpSpPr>
        <p:grpSpPr>
          <a:xfrm>
            <a:off x="305798" y="971561"/>
            <a:ext cx="356249" cy="380566"/>
            <a:chOff x="1081088" y="3530601"/>
            <a:chExt cx="465138" cy="496888"/>
          </a:xfrm>
        </p:grpSpPr>
        <p:sp>
          <p:nvSpPr>
            <p:cNvPr id="1124" name="Google Shape;1124;g98639a4dc7_0_279"/>
            <p:cNvSpPr/>
            <p:nvPr/>
          </p:nvSpPr>
          <p:spPr>
            <a:xfrm>
              <a:off x="1374776" y="3927476"/>
              <a:ext cx="23700" cy="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g98639a4dc7_0_279"/>
            <p:cNvSpPr/>
            <p:nvPr/>
          </p:nvSpPr>
          <p:spPr>
            <a:xfrm>
              <a:off x="1279526" y="3530601"/>
              <a:ext cx="266700" cy="496888"/>
            </a:xfrm>
            <a:custGeom>
              <a:avLst/>
              <a:gdLst/>
              <a:ahLst/>
              <a:cxnLst/>
              <a:rect l="l" t="t" r="r" b="b"/>
              <a:pathLst>
                <a:path w="137" h="256" extrusionOk="0">
                  <a:moveTo>
                    <a:pt x="65" y="256"/>
                  </a:moveTo>
                  <a:cubicBezTo>
                    <a:pt x="57" y="256"/>
                    <a:pt x="57" y="256"/>
                    <a:pt x="57" y="256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6"/>
                    <a:pt x="59" y="204"/>
                    <a:pt x="6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96" y="204"/>
                    <a:pt x="105" y="195"/>
                    <a:pt x="105" y="184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6"/>
                    <a:pt x="107" y="144"/>
                    <a:pt x="109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8"/>
                    <a:pt x="105" y="88"/>
                  </a:cubicBezTo>
                  <a:cubicBezTo>
                    <a:pt x="105" y="44"/>
                    <a:pt x="69" y="8"/>
                    <a:pt x="25" y="8"/>
                  </a:cubicBezTo>
                  <a:cubicBezTo>
                    <a:pt x="17" y="8"/>
                    <a:pt x="10" y="9"/>
                    <a:pt x="2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"/>
                    <a:pt x="17" y="0"/>
                    <a:pt x="25" y="0"/>
                  </a:cubicBezTo>
                  <a:cubicBezTo>
                    <a:pt x="73" y="0"/>
                    <a:pt x="113" y="39"/>
                    <a:pt x="113" y="87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9"/>
                    <a:pt x="137" y="139"/>
                    <a:pt x="137" y="140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37" y="150"/>
                    <a:pt x="135" y="152"/>
                    <a:pt x="133" y="152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3" y="184"/>
                    <a:pt x="113" y="184"/>
                    <a:pt x="113" y="184"/>
                  </a:cubicBezTo>
                  <a:cubicBezTo>
                    <a:pt x="113" y="199"/>
                    <a:pt x="101" y="212"/>
                    <a:pt x="85" y="212"/>
                  </a:cubicBezTo>
                  <a:cubicBezTo>
                    <a:pt x="65" y="212"/>
                    <a:pt x="65" y="212"/>
                    <a:pt x="65" y="212"/>
                  </a:cubicBezTo>
                  <a:lnTo>
                    <a:pt x="65" y="2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g98639a4dc7_0_279"/>
            <p:cNvSpPr/>
            <p:nvPr/>
          </p:nvSpPr>
          <p:spPr>
            <a:xfrm>
              <a:off x="1198563" y="3836988"/>
              <a:ext cx="36513" cy="190500"/>
            </a:xfrm>
            <a:custGeom>
              <a:avLst/>
              <a:gdLst/>
              <a:ahLst/>
              <a:cxnLst/>
              <a:rect l="l" t="t" r="r" b="b"/>
              <a:pathLst>
                <a:path w="19" h="98" extrusionOk="0">
                  <a:moveTo>
                    <a:pt x="19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3"/>
                    <a:pt x="5" y="18"/>
                    <a:pt x="0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15"/>
                    <a:pt x="19" y="32"/>
                    <a:pt x="19" y="50"/>
                  </a:cubicBezTo>
                  <a:lnTo>
                    <a:pt x="19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g98639a4dc7_0_279"/>
            <p:cNvSpPr/>
            <p:nvPr/>
          </p:nvSpPr>
          <p:spPr>
            <a:xfrm>
              <a:off x="1111251" y="3562351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8" y="136"/>
                  </a:moveTo>
                  <a:cubicBezTo>
                    <a:pt x="31" y="136"/>
                    <a:pt x="0" y="105"/>
                    <a:pt x="0" y="68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105"/>
                    <a:pt x="106" y="136"/>
                    <a:pt x="68" y="136"/>
                  </a:cubicBezTo>
                  <a:close/>
                  <a:moveTo>
                    <a:pt x="68" y="8"/>
                  </a:moveTo>
                  <a:cubicBezTo>
                    <a:pt x="35" y="8"/>
                    <a:pt x="8" y="35"/>
                    <a:pt x="8" y="68"/>
                  </a:cubicBezTo>
                  <a:cubicBezTo>
                    <a:pt x="8" y="101"/>
                    <a:pt x="35" y="128"/>
                    <a:pt x="68" y="128"/>
                  </a:cubicBezTo>
                  <a:cubicBezTo>
                    <a:pt x="101" y="128"/>
                    <a:pt x="128" y="101"/>
                    <a:pt x="128" y="68"/>
                  </a:cubicBezTo>
                  <a:cubicBezTo>
                    <a:pt x="128" y="35"/>
                    <a:pt x="101" y="8"/>
                    <a:pt x="6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g98639a4dc7_0_279"/>
            <p:cNvSpPr/>
            <p:nvPr/>
          </p:nvSpPr>
          <p:spPr>
            <a:xfrm>
              <a:off x="1150938" y="3598863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8" y="53"/>
                  </a:moveTo>
                  <a:cubicBezTo>
                    <a:pt x="47" y="53"/>
                    <a:pt x="46" y="52"/>
                    <a:pt x="45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3" y="47"/>
                    <a:pt x="53" y="50"/>
                    <a:pt x="51" y="52"/>
                  </a:cubicBezTo>
                  <a:cubicBezTo>
                    <a:pt x="50" y="52"/>
                    <a:pt x="49" y="53"/>
                    <a:pt x="4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g98639a4dc7_0_279"/>
            <p:cNvSpPr/>
            <p:nvPr/>
          </p:nvSpPr>
          <p:spPr>
            <a:xfrm>
              <a:off x="1081088" y="3530601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0" y="44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0"/>
                    <a:pt x="0" y="19"/>
                  </a:cubicBezTo>
                  <a:cubicBezTo>
                    <a:pt x="1" y="17"/>
                    <a:pt x="2" y="16"/>
                    <a:pt x="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2"/>
                    <a:pt x="44" y="23"/>
                    <a:pt x="44" y="2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2" y="44"/>
                    <a:pt x="40" y="44"/>
                  </a:cubicBezTo>
                  <a:close/>
                  <a:moveTo>
                    <a:pt x="2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7" y="20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g98639a4dc7_0_279"/>
            <p:cNvSpPr/>
            <p:nvPr/>
          </p:nvSpPr>
          <p:spPr>
            <a:xfrm>
              <a:off x="1150938" y="3600451"/>
              <a:ext cx="185738" cy="187325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5" y="0"/>
                    <a:pt x="96" y="21"/>
                    <a:pt x="96" y="48"/>
                  </a:cubicBezTo>
                  <a:cubicBezTo>
                    <a:pt x="96" y="74"/>
                    <a:pt x="75" y="96"/>
                    <a:pt x="48" y="96"/>
                  </a:cubicBezTo>
                  <a:close/>
                  <a:moveTo>
                    <a:pt x="48" y="8"/>
                  </a:moveTo>
                  <a:cubicBezTo>
                    <a:pt x="26" y="8"/>
                    <a:pt x="8" y="26"/>
                    <a:pt x="8" y="48"/>
                  </a:cubicBezTo>
                  <a:cubicBezTo>
                    <a:pt x="8" y="70"/>
                    <a:pt x="26" y="88"/>
                    <a:pt x="48" y="88"/>
                  </a:cubicBezTo>
                  <a:cubicBezTo>
                    <a:pt x="70" y="88"/>
                    <a:pt x="88" y="70"/>
                    <a:pt x="88" y="48"/>
                  </a:cubicBezTo>
                  <a:cubicBezTo>
                    <a:pt x="88" y="26"/>
                    <a:pt x="70" y="8"/>
                    <a:pt x="4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g98639a4dc7_0_279"/>
            <p:cNvSpPr/>
            <p:nvPr/>
          </p:nvSpPr>
          <p:spPr>
            <a:xfrm>
              <a:off x="1189038" y="3640138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6" y="12"/>
                    <a:pt x="56" y="28"/>
                  </a:cubicBezTo>
                  <a:cubicBezTo>
                    <a:pt x="56" y="43"/>
                    <a:pt x="44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2" name="Google Shape;1132;g98639a4dc7_0_279"/>
          <p:cNvSpPr txBox="1"/>
          <p:nvPr/>
        </p:nvSpPr>
        <p:spPr>
          <a:xfrm>
            <a:off x="5248450" y="2069350"/>
            <a:ext cx="6707700" cy="1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Категория:</a:t>
            </a:r>
            <a:r>
              <a:rPr lang="ru-RU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выбираем категорию из выпадающего списка, которая максимально подходит к туру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Загрузка фото: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загрузка фотографии тура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После станет доступно поле</a:t>
            </a: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“Описание тура”</a:t>
            </a:r>
            <a:endParaRPr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3" name="Google Shape;1133;g98639a4dc7_0_279"/>
          <p:cNvPicPr preferRelativeResize="0"/>
          <p:nvPr/>
        </p:nvPicPr>
        <p:blipFill rotWithShape="1">
          <a:blip r:embed="rId4">
            <a:alphaModFix/>
          </a:blip>
          <a:srcRect l="18020" t="11991" r="18483" b="22550"/>
          <a:stretch/>
        </p:blipFill>
        <p:spPr>
          <a:xfrm>
            <a:off x="305788" y="1522913"/>
            <a:ext cx="4685827" cy="259168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34" name="Google Shape;1134;g98639a4dc7_0_279"/>
          <p:cNvSpPr/>
          <p:nvPr/>
        </p:nvSpPr>
        <p:spPr>
          <a:xfrm>
            <a:off x="515950" y="3248288"/>
            <a:ext cx="9201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1135" name="Google Shape;1135;g98639a4dc7_0_2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22102" y="1520825"/>
            <a:ext cx="1609725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g98639a4dc7_0_279"/>
          <p:cNvPicPr preferRelativeResize="0"/>
          <p:nvPr/>
        </p:nvPicPr>
        <p:blipFill rotWithShape="1">
          <a:blip r:embed="rId6">
            <a:alphaModFix/>
          </a:blip>
          <a:srcRect l="17993" t="12654" r="18356" b="19239"/>
          <a:stretch/>
        </p:blipFill>
        <p:spPr>
          <a:xfrm>
            <a:off x="1227325" y="3771900"/>
            <a:ext cx="4685827" cy="269001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37" name="Google Shape;1137;g98639a4dc7_0_279"/>
          <p:cNvSpPr/>
          <p:nvPr/>
        </p:nvSpPr>
        <p:spPr>
          <a:xfrm>
            <a:off x="1354150" y="5500938"/>
            <a:ext cx="9201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6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98639a4dc7_0_339"/>
          <p:cNvSpPr txBox="1">
            <a:spLocks noGrp="1"/>
          </p:cNvSpPr>
          <p:nvPr>
            <p:ph type="title"/>
          </p:nvPr>
        </p:nvSpPr>
        <p:spPr>
          <a:xfrm>
            <a:off x="217675" y="86900"/>
            <a:ext cx="10515600" cy="82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Регистрация на</a:t>
            </a:r>
            <a:r>
              <a:rPr lang="ru-RU" sz="3300" dirty="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300" dirty="0" err="1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Своё.Родное</a:t>
            </a:r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3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4" name="Google Shape;1144;g98639a4dc7_0_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4750" y="253475"/>
            <a:ext cx="2281525" cy="4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g98639a4dc7_0_339"/>
          <p:cNvSpPr txBox="1"/>
          <p:nvPr/>
        </p:nvSpPr>
        <p:spPr>
          <a:xfrm>
            <a:off x="5194950" y="1587000"/>
            <a:ext cx="61515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Для того, чтобы начать наполнять каталог туров, нужно нажать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Google Shape;1146;g98639a4dc7_0_339"/>
          <p:cNvSpPr txBox="1"/>
          <p:nvPr/>
        </p:nvSpPr>
        <p:spPr>
          <a:xfrm>
            <a:off x="832806" y="1039150"/>
            <a:ext cx="38967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Шаг 4: Мои туры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7" name="Google Shape;1147;g98639a4dc7_0_339"/>
          <p:cNvGrpSpPr/>
          <p:nvPr/>
        </p:nvGrpSpPr>
        <p:grpSpPr>
          <a:xfrm>
            <a:off x="305798" y="971561"/>
            <a:ext cx="356249" cy="380566"/>
            <a:chOff x="1081088" y="3530601"/>
            <a:chExt cx="465138" cy="496888"/>
          </a:xfrm>
        </p:grpSpPr>
        <p:sp>
          <p:nvSpPr>
            <p:cNvPr id="1148" name="Google Shape;1148;g98639a4dc7_0_339"/>
            <p:cNvSpPr/>
            <p:nvPr/>
          </p:nvSpPr>
          <p:spPr>
            <a:xfrm>
              <a:off x="1374776" y="3927476"/>
              <a:ext cx="23700" cy="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g98639a4dc7_0_339"/>
            <p:cNvSpPr/>
            <p:nvPr/>
          </p:nvSpPr>
          <p:spPr>
            <a:xfrm>
              <a:off x="1279526" y="3530601"/>
              <a:ext cx="266700" cy="496888"/>
            </a:xfrm>
            <a:custGeom>
              <a:avLst/>
              <a:gdLst/>
              <a:ahLst/>
              <a:cxnLst/>
              <a:rect l="l" t="t" r="r" b="b"/>
              <a:pathLst>
                <a:path w="137" h="256" extrusionOk="0">
                  <a:moveTo>
                    <a:pt x="65" y="256"/>
                  </a:moveTo>
                  <a:cubicBezTo>
                    <a:pt x="57" y="256"/>
                    <a:pt x="57" y="256"/>
                    <a:pt x="57" y="256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6"/>
                    <a:pt x="59" y="204"/>
                    <a:pt x="6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96" y="204"/>
                    <a:pt x="105" y="195"/>
                    <a:pt x="105" y="184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6"/>
                    <a:pt x="107" y="144"/>
                    <a:pt x="109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8"/>
                    <a:pt x="105" y="88"/>
                  </a:cubicBezTo>
                  <a:cubicBezTo>
                    <a:pt x="105" y="44"/>
                    <a:pt x="69" y="8"/>
                    <a:pt x="25" y="8"/>
                  </a:cubicBezTo>
                  <a:cubicBezTo>
                    <a:pt x="17" y="8"/>
                    <a:pt x="10" y="9"/>
                    <a:pt x="2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"/>
                    <a:pt x="17" y="0"/>
                    <a:pt x="25" y="0"/>
                  </a:cubicBezTo>
                  <a:cubicBezTo>
                    <a:pt x="73" y="0"/>
                    <a:pt x="113" y="39"/>
                    <a:pt x="113" y="87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9"/>
                    <a:pt x="137" y="139"/>
                    <a:pt x="137" y="140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37" y="150"/>
                    <a:pt x="135" y="152"/>
                    <a:pt x="133" y="152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3" y="184"/>
                    <a:pt x="113" y="184"/>
                    <a:pt x="113" y="184"/>
                  </a:cubicBezTo>
                  <a:cubicBezTo>
                    <a:pt x="113" y="199"/>
                    <a:pt x="101" y="212"/>
                    <a:pt x="85" y="212"/>
                  </a:cubicBezTo>
                  <a:cubicBezTo>
                    <a:pt x="65" y="212"/>
                    <a:pt x="65" y="212"/>
                    <a:pt x="65" y="212"/>
                  </a:cubicBezTo>
                  <a:lnTo>
                    <a:pt x="65" y="2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g98639a4dc7_0_339"/>
            <p:cNvSpPr/>
            <p:nvPr/>
          </p:nvSpPr>
          <p:spPr>
            <a:xfrm>
              <a:off x="1198563" y="3836988"/>
              <a:ext cx="36513" cy="190500"/>
            </a:xfrm>
            <a:custGeom>
              <a:avLst/>
              <a:gdLst/>
              <a:ahLst/>
              <a:cxnLst/>
              <a:rect l="l" t="t" r="r" b="b"/>
              <a:pathLst>
                <a:path w="19" h="98" extrusionOk="0">
                  <a:moveTo>
                    <a:pt x="19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3"/>
                    <a:pt x="5" y="18"/>
                    <a:pt x="0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15"/>
                    <a:pt x="19" y="32"/>
                    <a:pt x="19" y="50"/>
                  </a:cubicBezTo>
                  <a:lnTo>
                    <a:pt x="19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g98639a4dc7_0_339"/>
            <p:cNvSpPr/>
            <p:nvPr/>
          </p:nvSpPr>
          <p:spPr>
            <a:xfrm>
              <a:off x="1111251" y="3562351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8" y="136"/>
                  </a:moveTo>
                  <a:cubicBezTo>
                    <a:pt x="31" y="136"/>
                    <a:pt x="0" y="105"/>
                    <a:pt x="0" y="68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105"/>
                    <a:pt x="106" y="136"/>
                    <a:pt x="68" y="136"/>
                  </a:cubicBezTo>
                  <a:close/>
                  <a:moveTo>
                    <a:pt x="68" y="8"/>
                  </a:moveTo>
                  <a:cubicBezTo>
                    <a:pt x="35" y="8"/>
                    <a:pt x="8" y="35"/>
                    <a:pt x="8" y="68"/>
                  </a:cubicBezTo>
                  <a:cubicBezTo>
                    <a:pt x="8" y="101"/>
                    <a:pt x="35" y="128"/>
                    <a:pt x="68" y="128"/>
                  </a:cubicBezTo>
                  <a:cubicBezTo>
                    <a:pt x="101" y="128"/>
                    <a:pt x="128" y="101"/>
                    <a:pt x="128" y="68"/>
                  </a:cubicBezTo>
                  <a:cubicBezTo>
                    <a:pt x="128" y="35"/>
                    <a:pt x="101" y="8"/>
                    <a:pt x="6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g98639a4dc7_0_339"/>
            <p:cNvSpPr/>
            <p:nvPr/>
          </p:nvSpPr>
          <p:spPr>
            <a:xfrm>
              <a:off x="1150938" y="3598863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8" y="53"/>
                  </a:moveTo>
                  <a:cubicBezTo>
                    <a:pt x="47" y="53"/>
                    <a:pt x="46" y="52"/>
                    <a:pt x="45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3" y="47"/>
                    <a:pt x="53" y="50"/>
                    <a:pt x="51" y="52"/>
                  </a:cubicBezTo>
                  <a:cubicBezTo>
                    <a:pt x="50" y="52"/>
                    <a:pt x="49" y="53"/>
                    <a:pt x="4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g98639a4dc7_0_339"/>
            <p:cNvSpPr/>
            <p:nvPr/>
          </p:nvSpPr>
          <p:spPr>
            <a:xfrm>
              <a:off x="1081088" y="3530601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0" y="44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0"/>
                    <a:pt x="0" y="19"/>
                  </a:cubicBezTo>
                  <a:cubicBezTo>
                    <a:pt x="1" y="17"/>
                    <a:pt x="2" y="16"/>
                    <a:pt x="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2"/>
                    <a:pt x="44" y="23"/>
                    <a:pt x="44" y="2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2" y="44"/>
                    <a:pt x="40" y="44"/>
                  </a:cubicBezTo>
                  <a:close/>
                  <a:moveTo>
                    <a:pt x="2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7" y="20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g98639a4dc7_0_339"/>
            <p:cNvSpPr/>
            <p:nvPr/>
          </p:nvSpPr>
          <p:spPr>
            <a:xfrm>
              <a:off x="1150938" y="3600451"/>
              <a:ext cx="185738" cy="187325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5" y="0"/>
                    <a:pt x="96" y="21"/>
                    <a:pt x="96" y="48"/>
                  </a:cubicBezTo>
                  <a:cubicBezTo>
                    <a:pt x="96" y="74"/>
                    <a:pt x="75" y="96"/>
                    <a:pt x="48" y="96"/>
                  </a:cubicBezTo>
                  <a:close/>
                  <a:moveTo>
                    <a:pt x="48" y="8"/>
                  </a:moveTo>
                  <a:cubicBezTo>
                    <a:pt x="26" y="8"/>
                    <a:pt x="8" y="26"/>
                    <a:pt x="8" y="48"/>
                  </a:cubicBezTo>
                  <a:cubicBezTo>
                    <a:pt x="8" y="70"/>
                    <a:pt x="26" y="88"/>
                    <a:pt x="48" y="88"/>
                  </a:cubicBezTo>
                  <a:cubicBezTo>
                    <a:pt x="70" y="88"/>
                    <a:pt x="88" y="70"/>
                    <a:pt x="88" y="48"/>
                  </a:cubicBezTo>
                  <a:cubicBezTo>
                    <a:pt x="88" y="26"/>
                    <a:pt x="70" y="8"/>
                    <a:pt x="4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g98639a4dc7_0_339"/>
            <p:cNvSpPr/>
            <p:nvPr/>
          </p:nvSpPr>
          <p:spPr>
            <a:xfrm>
              <a:off x="1189038" y="3640138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6" y="12"/>
                    <a:pt x="56" y="28"/>
                  </a:cubicBezTo>
                  <a:cubicBezTo>
                    <a:pt x="56" y="43"/>
                    <a:pt x="44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6" name="Google Shape;1156;g98639a4dc7_0_339"/>
          <p:cNvSpPr txBox="1"/>
          <p:nvPr/>
        </p:nvSpPr>
        <p:spPr>
          <a:xfrm>
            <a:off x="5248450" y="2069350"/>
            <a:ext cx="6707700" cy="1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Категория:</a:t>
            </a:r>
            <a:r>
              <a:rPr lang="ru-RU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выбираем категорию из выпадающего списка, которая максимально подходит к туру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Загрузка фото: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загрузка фотографии тура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После станет доступно поле</a:t>
            </a: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“Описание тура”.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7" name="Google Shape;1157;g98639a4dc7_0_3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22102" y="1520825"/>
            <a:ext cx="1609725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g98639a4dc7_0_339"/>
          <p:cNvPicPr preferRelativeResize="0"/>
          <p:nvPr/>
        </p:nvPicPr>
        <p:blipFill rotWithShape="1">
          <a:blip r:embed="rId5">
            <a:alphaModFix/>
          </a:blip>
          <a:srcRect l="17993" t="12654" r="18356" b="19239"/>
          <a:stretch/>
        </p:blipFill>
        <p:spPr>
          <a:xfrm>
            <a:off x="305800" y="1587000"/>
            <a:ext cx="4685827" cy="269001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59" name="Google Shape;1159;g98639a4dc7_0_339"/>
          <p:cNvPicPr preferRelativeResize="0"/>
          <p:nvPr/>
        </p:nvPicPr>
        <p:blipFill rotWithShape="1">
          <a:blip r:embed="rId6">
            <a:alphaModFix/>
          </a:blip>
          <a:srcRect l="17617" t="12065" r="18737" b="3915"/>
          <a:stretch/>
        </p:blipFill>
        <p:spPr>
          <a:xfrm>
            <a:off x="1533775" y="3643050"/>
            <a:ext cx="4388650" cy="31079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60" name="Google Shape;1160;g98639a4dc7_0_339"/>
          <p:cNvSpPr/>
          <p:nvPr/>
        </p:nvSpPr>
        <p:spPr>
          <a:xfrm>
            <a:off x="515950" y="3306288"/>
            <a:ext cx="9201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161" name="Google Shape;1161;g98639a4dc7_0_339"/>
          <p:cNvSpPr txBox="1"/>
          <p:nvPr/>
        </p:nvSpPr>
        <p:spPr>
          <a:xfrm>
            <a:off x="6056900" y="3762400"/>
            <a:ext cx="5972100" cy="28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При выборе категории “Проживание” заполняются следующие поля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Название:</a:t>
            </a:r>
            <a:r>
              <a:rPr lang="ru-RU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название тура (до 50 символов)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Артикул: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если у фермера нет артикулов, присваиваем самостоятельно начиная с единицы (артикул 1, следующий загружаемый тур  артикул 2 итд)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Цена: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цена тура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Количество: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latin typeface="Calibri"/>
                <a:ea typeface="Calibri"/>
                <a:cs typeface="Calibri"/>
                <a:sym typeface="Calibri"/>
              </a:rPr>
              <a:t>которое входит в цену тура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g98639a4dc7_0_339"/>
          <p:cNvSpPr/>
          <p:nvPr/>
        </p:nvSpPr>
        <p:spPr>
          <a:xfrm>
            <a:off x="1611325" y="4690988"/>
            <a:ext cx="9201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29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98639a4dc7_0_364"/>
          <p:cNvSpPr txBox="1">
            <a:spLocks noGrp="1"/>
          </p:cNvSpPr>
          <p:nvPr>
            <p:ph type="title"/>
          </p:nvPr>
        </p:nvSpPr>
        <p:spPr>
          <a:xfrm>
            <a:off x="217675" y="86900"/>
            <a:ext cx="10515600" cy="82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Регистрация на</a:t>
            </a:r>
            <a:r>
              <a:rPr lang="ru-RU" sz="3300" dirty="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300" dirty="0" err="1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Своё.Родное</a:t>
            </a:r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3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9" name="Google Shape;1169;g98639a4dc7_0_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4750" y="253475"/>
            <a:ext cx="2281525" cy="4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Google Shape;1170;g98639a4dc7_0_364"/>
          <p:cNvSpPr txBox="1"/>
          <p:nvPr/>
        </p:nvSpPr>
        <p:spPr>
          <a:xfrm>
            <a:off x="832806" y="1039150"/>
            <a:ext cx="38967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Шаг 4: Мои туры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1" name="Google Shape;1171;g98639a4dc7_0_364"/>
          <p:cNvGrpSpPr/>
          <p:nvPr/>
        </p:nvGrpSpPr>
        <p:grpSpPr>
          <a:xfrm>
            <a:off x="305798" y="971561"/>
            <a:ext cx="356249" cy="380566"/>
            <a:chOff x="1081088" y="3530601"/>
            <a:chExt cx="465138" cy="496888"/>
          </a:xfrm>
        </p:grpSpPr>
        <p:sp>
          <p:nvSpPr>
            <p:cNvPr id="1172" name="Google Shape;1172;g98639a4dc7_0_364"/>
            <p:cNvSpPr/>
            <p:nvPr/>
          </p:nvSpPr>
          <p:spPr>
            <a:xfrm>
              <a:off x="1374776" y="3927476"/>
              <a:ext cx="23700" cy="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g98639a4dc7_0_364"/>
            <p:cNvSpPr/>
            <p:nvPr/>
          </p:nvSpPr>
          <p:spPr>
            <a:xfrm>
              <a:off x="1279526" y="3530601"/>
              <a:ext cx="266700" cy="496888"/>
            </a:xfrm>
            <a:custGeom>
              <a:avLst/>
              <a:gdLst/>
              <a:ahLst/>
              <a:cxnLst/>
              <a:rect l="l" t="t" r="r" b="b"/>
              <a:pathLst>
                <a:path w="137" h="256" extrusionOk="0">
                  <a:moveTo>
                    <a:pt x="65" y="256"/>
                  </a:moveTo>
                  <a:cubicBezTo>
                    <a:pt x="57" y="256"/>
                    <a:pt x="57" y="256"/>
                    <a:pt x="57" y="256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6"/>
                    <a:pt x="59" y="204"/>
                    <a:pt x="6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96" y="204"/>
                    <a:pt x="105" y="195"/>
                    <a:pt x="105" y="184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6"/>
                    <a:pt x="107" y="144"/>
                    <a:pt x="109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8"/>
                    <a:pt x="105" y="88"/>
                  </a:cubicBezTo>
                  <a:cubicBezTo>
                    <a:pt x="105" y="44"/>
                    <a:pt x="69" y="8"/>
                    <a:pt x="25" y="8"/>
                  </a:cubicBezTo>
                  <a:cubicBezTo>
                    <a:pt x="17" y="8"/>
                    <a:pt x="10" y="9"/>
                    <a:pt x="2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"/>
                    <a:pt x="17" y="0"/>
                    <a:pt x="25" y="0"/>
                  </a:cubicBezTo>
                  <a:cubicBezTo>
                    <a:pt x="73" y="0"/>
                    <a:pt x="113" y="39"/>
                    <a:pt x="113" y="87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9"/>
                    <a:pt x="137" y="139"/>
                    <a:pt x="137" y="140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37" y="150"/>
                    <a:pt x="135" y="152"/>
                    <a:pt x="133" y="152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3" y="184"/>
                    <a:pt x="113" y="184"/>
                    <a:pt x="113" y="184"/>
                  </a:cubicBezTo>
                  <a:cubicBezTo>
                    <a:pt x="113" y="199"/>
                    <a:pt x="101" y="212"/>
                    <a:pt x="85" y="212"/>
                  </a:cubicBezTo>
                  <a:cubicBezTo>
                    <a:pt x="65" y="212"/>
                    <a:pt x="65" y="212"/>
                    <a:pt x="65" y="212"/>
                  </a:cubicBezTo>
                  <a:lnTo>
                    <a:pt x="65" y="2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g98639a4dc7_0_364"/>
            <p:cNvSpPr/>
            <p:nvPr/>
          </p:nvSpPr>
          <p:spPr>
            <a:xfrm>
              <a:off x="1198563" y="3836988"/>
              <a:ext cx="36513" cy="190500"/>
            </a:xfrm>
            <a:custGeom>
              <a:avLst/>
              <a:gdLst/>
              <a:ahLst/>
              <a:cxnLst/>
              <a:rect l="l" t="t" r="r" b="b"/>
              <a:pathLst>
                <a:path w="19" h="98" extrusionOk="0">
                  <a:moveTo>
                    <a:pt x="19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3"/>
                    <a:pt x="5" y="18"/>
                    <a:pt x="0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15"/>
                    <a:pt x="19" y="32"/>
                    <a:pt x="19" y="50"/>
                  </a:cubicBezTo>
                  <a:lnTo>
                    <a:pt x="19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g98639a4dc7_0_364"/>
            <p:cNvSpPr/>
            <p:nvPr/>
          </p:nvSpPr>
          <p:spPr>
            <a:xfrm>
              <a:off x="1111251" y="3562351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8" y="136"/>
                  </a:moveTo>
                  <a:cubicBezTo>
                    <a:pt x="31" y="136"/>
                    <a:pt x="0" y="105"/>
                    <a:pt x="0" y="68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105"/>
                    <a:pt x="106" y="136"/>
                    <a:pt x="68" y="136"/>
                  </a:cubicBezTo>
                  <a:close/>
                  <a:moveTo>
                    <a:pt x="68" y="8"/>
                  </a:moveTo>
                  <a:cubicBezTo>
                    <a:pt x="35" y="8"/>
                    <a:pt x="8" y="35"/>
                    <a:pt x="8" y="68"/>
                  </a:cubicBezTo>
                  <a:cubicBezTo>
                    <a:pt x="8" y="101"/>
                    <a:pt x="35" y="128"/>
                    <a:pt x="68" y="128"/>
                  </a:cubicBezTo>
                  <a:cubicBezTo>
                    <a:pt x="101" y="128"/>
                    <a:pt x="128" y="101"/>
                    <a:pt x="128" y="68"/>
                  </a:cubicBezTo>
                  <a:cubicBezTo>
                    <a:pt x="128" y="35"/>
                    <a:pt x="101" y="8"/>
                    <a:pt x="6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g98639a4dc7_0_364"/>
            <p:cNvSpPr/>
            <p:nvPr/>
          </p:nvSpPr>
          <p:spPr>
            <a:xfrm>
              <a:off x="1150938" y="3598863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8" y="53"/>
                  </a:moveTo>
                  <a:cubicBezTo>
                    <a:pt x="47" y="53"/>
                    <a:pt x="46" y="52"/>
                    <a:pt x="45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3" y="47"/>
                    <a:pt x="53" y="50"/>
                    <a:pt x="51" y="52"/>
                  </a:cubicBezTo>
                  <a:cubicBezTo>
                    <a:pt x="50" y="52"/>
                    <a:pt x="49" y="53"/>
                    <a:pt x="4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g98639a4dc7_0_364"/>
            <p:cNvSpPr/>
            <p:nvPr/>
          </p:nvSpPr>
          <p:spPr>
            <a:xfrm>
              <a:off x="1081088" y="3530601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0" y="44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0"/>
                    <a:pt x="0" y="19"/>
                  </a:cubicBezTo>
                  <a:cubicBezTo>
                    <a:pt x="1" y="17"/>
                    <a:pt x="2" y="16"/>
                    <a:pt x="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2"/>
                    <a:pt x="44" y="23"/>
                    <a:pt x="44" y="2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2" y="44"/>
                    <a:pt x="40" y="44"/>
                  </a:cubicBezTo>
                  <a:close/>
                  <a:moveTo>
                    <a:pt x="2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7" y="20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g98639a4dc7_0_364"/>
            <p:cNvSpPr/>
            <p:nvPr/>
          </p:nvSpPr>
          <p:spPr>
            <a:xfrm>
              <a:off x="1150938" y="3600451"/>
              <a:ext cx="185738" cy="187325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5" y="0"/>
                    <a:pt x="96" y="21"/>
                    <a:pt x="96" y="48"/>
                  </a:cubicBezTo>
                  <a:cubicBezTo>
                    <a:pt x="96" y="74"/>
                    <a:pt x="75" y="96"/>
                    <a:pt x="48" y="96"/>
                  </a:cubicBezTo>
                  <a:close/>
                  <a:moveTo>
                    <a:pt x="48" y="8"/>
                  </a:moveTo>
                  <a:cubicBezTo>
                    <a:pt x="26" y="8"/>
                    <a:pt x="8" y="26"/>
                    <a:pt x="8" y="48"/>
                  </a:cubicBezTo>
                  <a:cubicBezTo>
                    <a:pt x="8" y="70"/>
                    <a:pt x="26" y="88"/>
                    <a:pt x="48" y="88"/>
                  </a:cubicBezTo>
                  <a:cubicBezTo>
                    <a:pt x="70" y="88"/>
                    <a:pt x="88" y="70"/>
                    <a:pt x="88" y="48"/>
                  </a:cubicBezTo>
                  <a:cubicBezTo>
                    <a:pt x="88" y="26"/>
                    <a:pt x="70" y="8"/>
                    <a:pt x="4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g98639a4dc7_0_364"/>
            <p:cNvSpPr/>
            <p:nvPr/>
          </p:nvSpPr>
          <p:spPr>
            <a:xfrm>
              <a:off x="1189038" y="3640138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6" y="12"/>
                    <a:pt x="56" y="28"/>
                  </a:cubicBezTo>
                  <a:cubicBezTo>
                    <a:pt x="56" y="43"/>
                    <a:pt x="44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0" name="Google Shape;1180;g98639a4dc7_0_364"/>
          <p:cNvSpPr txBox="1"/>
          <p:nvPr/>
        </p:nvSpPr>
        <p:spPr>
          <a:xfrm>
            <a:off x="5248450" y="2069350"/>
            <a:ext cx="6707700" cy="1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1" name="Google Shape;1181;g98639a4dc7_0_364"/>
          <p:cNvPicPr preferRelativeResize="0"/>
          <p:nvPr/>
        </p:nvPicPr>
        <p:blipFill rotWithShape="1">
          <a:blip r:embed="rId4">
            <a:alphaModFix/>
          </a:blip>
          <a:srcRect l="17617" t="12065" r="18737" b="3915"/>
          <a:stretch/>
        </p:blipFill>
        <p:spPr>
          <a:xfrm>
            <a:off x="340850" y="1412975"/>
            <a:ext cx="4388650" cy="31079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82" name="Google Shape;1182;g98639a4dc7_0_364"/>
          <p:cNvSpPr/>
          <p:nvPr/>
        </p:nvSpPr>
        <p:spPr>
          <a:xfrm>
            <a:off x="408800" y="2641913"/>
            <a:ext cx="9201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183" name="Google Shape;1183;g98639a4dc7_0_364"/>
          <p:cNvSpPr txBox="1"/>
          <p:nvPr/>
        </p:nvSpPr>
        <p:spPr>
          <a:xfrm>
            <a:off x="4916750" y="3531075"/>
            <a:ext cx="7158900" cy="3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Далее поле </a:t>
            </a: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”Услуги и удобства”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Площадь: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площадь помещения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Количество комнат: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количество комнат в помещении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    Доп.услуги: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если тур предполагает дополнительные услуги включаем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    WiFi: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отметить наличие wifi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    Завтрак: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отметить входит ли завтрак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    Рядом ферма: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отметить наличие рядом фермы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После заполнения всех полей</a:t>
            </a: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добавления фотографий тура кнопка                           станет активной и можно будет сохранить тур.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4" name="Google Shape;1184;g98639a4dc7_0_364"/>
          <p:cNvPicPr preferRelativeResize="0"/>
          <p:nvPr/>
        </p:nvPicPr>
        <p:blipFill rotWithShape="1">
          <a:blip r:embed="rId5">
            <a:alphaModFix/>
          </a:blip>
          <a:srcRect l="42124" t="50567" r="43146" b="9438"/>
          <a:stretch/>
        </p:blipFill>
        <p:spPr>
          <a:xfrm>
            <a:off x="10170550" y="1321263"/>
            <a:ext cx="1289918" cy="187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g98639a4dc7_0_364"/>
          <p:cNvPicPr preferRelativeResize="0"/>
          <p:nvPr/>
        </p:nvPicPr>
        <p:blipFill rotWithShape="1">
          <a:blip r:embed="rId6">
            <a:alphaModFix/>
          </a:blip>
          <a:srcRect l="17081" t="12488" r="19159" b="17074"/>
          <a:stretch/>
        </p:blipFill>
        <p:spPr>
          <a:xfrm>
            <a:off x="408800" y="4038050"/>
            <a:ext cx="4388650" cy="260101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86" name="Google Shape;1186;g98639a4dc7_0_364"/>
          <p:cNvSpPr txBox="1"/>
          <p:nvPr/>
        </p:nvSpPr>
        <p:spPr>
          <a:xfrm>
            <a:off x="4916750" y="1412975"/>
            <a:ext cx="4803900" cy="21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Краткое описание: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краткое описание тура, которое будет видно в миникарточке тура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Описание: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полное подробное описание продукта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Единица измерения: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latin typeface="Calibri"/>
                <a:ea typeface="Calibri"/>
                <a:cs typeface="Calibri"/>
                <a:sym typeface="Calibri"/>
              </a:rPr>
              <a:t>выбрать из выпадающего списка едини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цу измерения. В категории “проживание” единица измерения - сутки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7" name="Google Shape;1187;g98639a4dc7_0_3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55463" y="6252233"/>
            <a:ext cx="920100" cy="29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g98639a4dc7_0_3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81833" y="5095613"/>
            <a:ext cx="356250" cy="19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g98639a4dc7_0_3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26658" y="5293538"/>
            <a:ext cx="356250" cy="19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g98639a4dc7_0_3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36258" y="5571863"/>
            <a:ext cx="356250" cy="19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g98639a4dc7_0_3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86858" y="5831413"/>
            <a:ext cx="356250" cy="197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195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98639a4dc7_0_397"/>
          <p:cNvSpPr txBox="1">
            <a:spLocks noGrp="1"/>
          </p:cNvSpPr>
          <p:nvPr>
            <p:ph type="title"/>
          </p:nvPr>
        </p:nvSpPr>
        <p:spPr>
          <a:xfrm>
            <a:off x="217675" y="86900"/>
            <a:ext cx="10515600" cy="82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Регистрация на</a:t>
            </a:r>
            <a:r>
              <a:rPr lang="ru-RU" sz="3300" dirty="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300" dirty="0" err="1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Своё.Родное</a:t>
            </a:r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3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8" name="Google Shape;1198;g98639a4dc7_0_3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4750" y="253475"/>
            <a:ext cx="2281525" cy="4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g98639a4dc7_0_397"/>
          <p:cNvSpPr txBox="1"/>
          <p:nvPr/>
        </p:nvSpPr>
        <p:spPr>
          <a:xfrm>
            <a:off x="832806" y="1039150"/>
            <a:ext cx="38967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Шаг 4: Мои туры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0" name="Google Shape;1200;g98639a4dc7_0_397"/>
          <p:cNvGrpSpPr/>
          <p:nvPr/>
        </p:nvGrpSpPr>
        <p:grpSpPr>
          <a:xfrm>
            <a:off x="305798" y="971561"/>
            <a:ext cx="356249" cy="380566"/>
            <a:chOff x="1081088" y="3530601"/>
            <a:chExt cx="465138" cy="496888"/>
          </a:xfrm>
        </p:grpSpPr>
        <p:sp>
          <p:nvSpPr>
            <p:cNvPr id="1201" name="Google Shape;1201;g98639a4dc7_0_397"/>
            <p:cNvSpPr/>
            <p:nvPr/>
          </p:nvSpPr>
          <p:spPr>
            <a:xfrm>
              <a:off x="1374776" y="3927476"/>
              <a:ext cx="23700" cy="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g98639a4dc7_0_397"/>
            <p:cNvSpPr/>
            <p:nvPr/>
          </p:nvSpPr>
          <p:spPr>
            <a:xfrm>
              <a:off x="1279526" y="3530601"/>
              <a:ext cx="266700" cy="496888"/>
            </a:xfrm>
            <a:custGeom>
              <a:avLst/>
              <a:gdLst/>
              <a:ahLst/>
              <a:cxnLst/>
              <a:rect l="l" t="t" r="r" b="b"/>
              <a:pathLst>
                <a:path w="137" h="256" extrusionOk="0">
                  <a:moveTo>
                    <a:pt x="65" y="256"/>
                  </a:moveTo>
                  <a:cubicBezTo>
                    <a:pt x="57" y="256"/>
                    <a:pt x="57" y="256"/>
                    <a:pt x="57" y="256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6"/>
                    <a:pt x="59" y="204"/>
                    <a:pt x="6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96" y="204"/>
                    <a:pt x="105" y="195"/>
                    <a:pt x="105" y="184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6"/>
                    <a:pt x="107" y="144"/>
                    <a:pt x="109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8"/>
                    <a:pt x="105" y="88"/>
                  </a:cubicBezTo>
                  <a:cubicBezTo>
                    <a:pt x="105" y="44"/>
                    <a:pt x="69" y="8"/>
                    <a:pt x="25" y="8"/>
                  </a:cubicBezTo>
                  <a:cubicBezTo>
                    <a:pt x="17" y="8"/>
                    <a:pt x="10" y="9"/>
                    <a:pt x="2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"/>
                    <a:pt x="17" y="0"/>
                    <a:pt x="25" y="0"/>
                  </a:cubicBezTo>
                  <a:cubicBezTo>
                    <a:pt x="73" y="0"/>
                    <a:pt x="113" y="39"/>
                    <a:pt x="113" y="87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9"/>
                    <a:pt x="137" y="139"/>
                    <a:pt x="137" y="140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37" y="150"/>
                    <a:pt x="135" y="152"/>
                    <a:pt x="133" y="152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3" y="184"/>
                    <a:pt x="113" y="184"/>
                    <a:pt x="113" y="184"/>
                  </a:cubicBezTo>
                  <a:cubicBezTo>
                    <a:pt x="113" y="199"/>
                    <a:pt x="101" y="212"/>
                    <a:pt x="85" y="212"/>
                  </a:cubicBezTo>
                  <a:cubicBezTo>
                    <a:pt x="65" y="212"/>
                    <a:pt x="65" y="212"/>
                    <a:pt x="65" y="212"/>
                  </a:cubicBezTo>
                  <a:lnTo>
                    <a:pt x="65" y="2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g98639a4dc7_0_397"/>
            <p:cNvSpPr/>
            <p:nvPr/>
          </p:nvSpPr>
          <p:spPr>
            <a:xfrm>
              <a:off x="1198563" y="3836988"/>
              <a:ext cx="36513" cy="190500"/>
            </a:xfrm>
            <a:custGeom>
              <a:avLst/>
              <a:gdLst/>
              <a:ahLst/>
              <a:cxnLst/>
              <a:rect l="l" t="t" r="r" b="b"/>
              <a:pathLst>
                <a:path w="19" h="98" extrusionOk="0">
                  <a:moveTo>
                    <a:pt x="19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3"/>
                    <a:pt x="5" y="18"/>
                    <a:pt x="0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15"/>
                    <a:pt x="19" y="32"/>
                    <a:pt x="19" y="50"/>
                  </a:cubicBezTo>
                  <a:lnTo>
                    <a:pt x="19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g98639a4dc7_0_397"/>
            <p:cNvSpPr/>
            <p:nvPr/>
          </p:nvSpPr>
          <p:spPr>
            <a:xfrm>
              <a:off x="1111251" y="3562351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8" y="136"/>
                  </a:moveTo>
                  <a:cubicBezTo>
                    <a:pt x="31" y="136"/>
                    <a:pt x="0" y="105"/>
                    <a:pt x="0" y="68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105"/>
                    <a:pt x="106" y="136"/>
                    <a:pt x="68" y="136"/>
                  </a:cubicBezTo>
                  <a:close/>
                  <a:moveTo>
                    <a:pt x="68" y="8"/>
                  </a:moveTo>
                  <a:cubicBezTo>
                    <a:pt x="35" y="8"/>
                    <a:pt x="8" y="35"/>
                    <a:pt x="8" y="68"/>
                  </a:cubicBezTo>
                  <a:cubicBezTo>
                    <a:pt x="8" y="101"/>
                    <a:pt x="35" y="128"/>
                    <a:pt x="68" y="128"/>
                  </a:cubicBezTo>
                  <a:cubicBezTo>
                    <a:pt x="101" y="128"/>
                    <a:pt x="128" y="101"/>
                    <a:pt x="128" y="68"/>
                  </a:cubicBezTo>
                  <a:cubicBezTo>
                    <a:pt x="128" y="35"/>
                    <a:pt x="101" y="8"/>
                    <a:pt x="6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g98639a4dc7_0_397"/>
            <p:cNvSpPr/>
            <p:nvPr/>
          </p:nvSpPr>
          <p:spPr>
            <a:xfrm>
              <a:off x="1150938" y="3598863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8" y="53"/>
                  </a:moveTo>
                  <a:cubicBezTo>
                    <a:pt x="47" y="53"/>
                    <a:pt x="46" y="52"/>
                    <a:pt x="45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3" y="47"/>
                    <a:pt x="53" y="50"/>
                    <a:pt x="51" y="52"/>
                  </a:cubicBezTo>
                  <a:cubicBezTo>
                    <a:pt x="50" y="52"/>
                    <a:pt x="49" y="53"/>
                    <a:pt x="4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g98639a4dc7_0_397"/>
            <p:cNvSpPr/>
            <p:nvPr/>
          </p:nvSpPr>
          <p:spPr>
            <a:xfrm>
              <a:off x="1081088" y="3530601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0" y="44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0"/>
                    <a:pt x="0" y="19"/>
                  </a:cubicBezTo>
                  <a:cubicBezTo>
                    <a:pt x="1" y="17"/>
                    <a:pt x="2" y="16"/>
                    <a:pt x="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2"/>
                    <a:pt x="44" y="23"/>
                    <a:pt x="44" y="2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2" y="44"/>
                    <a:pt x="40" y="44"/>
                  </a:cubicBezTo>
                  <a:close/>
                  <a:moveTo>
                    <a:pt x="2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7" y="20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g98639a4dc7_0_397"/>
            <p:cNvSpPr/>
            <p:nvPr/>
          </p:nvSpPr>
          <p:spPr>
            <a:xfrm>
              <a:off x="1150938" y="3600451"/>
              <a:ext cx="185738" cy="187325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5" y="0"/>
                    <a:pt x="96" y="21"/>
                    <a:pt x="96" y="48"/>
                  </a:cubicBezTo>
                  <a:cubicBezTo>
                    <a:pt x="96" y="74"/>
                    <a:pt x="75" y="96"/>
                    <a:pt x="48" y="96"/>
                  </a:cubicBezTo>
                  <a:close/>
                  <a:moveTo>
                    <a:pt x="48" y="8"/>
                  </a:moveTo>
                  <a:cubicBezTo>
                    <a:pt x="26" y="8"/>
                    <a:pt x="8" y="26"/>
                    <a:pt x="8" y="48"/>
                  </a:cubicBezTo>
                  <a:cubicBezTo>
                    <a:pt x="8" y="70"/>
                    <a:pt x="26" y="88"/>
                    <a:pt x="48" y="88"/>
                  </a:cubicBezTo>
                  <a:cubicBezTo>
                    <a:pt x="70" y="88"/>
                    <a:pt x="88" y="70"/>
                    <a:pt x="88" y="48"/>
                  </a:cubicBezTo>
                  <a:cubicBezTo>
                    <a:pt x="88" y="26"/>
                    <a:pt x="70" y="8"/>
                    <a:pt x="4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g98639a4dc7_0_397"/>
            <p:cNvSpPr/>
            <p:nvPr/>
          </p:nvSpPr>
          <p:spPr>
            <a:xfrm>
              <a:off x="1189038" y="3640138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6" y="12"/>
                    <a:pt x="56" y="28"/>
                  </a:cubicBezTo>
                  <a:cubicBezTo>
                    <a:pt x="56" y="43"/>
                    <a:pt x="44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9" name="Google Shape;1209;g98639a4dc7_0_397"/>
          <p:cNvSpPr txBox="1"/>
          <p:nvPr/>
        </p:nvSpPr>
        <p:spPr>
          <a:xfrm>
            <a:off x="5248450" y="2069350"/>
            <a:ext cx="6707700" cy="1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0" name="Google Shape;1210;g98639a4dc7_0_397"/>
          <p:cNvPicPr preferRelativeResize="0"/>
          <p:nvPr/>
        </p:nvPicPr>
        <p:blipFill rotWithShape="1">
          <a:blip r:embed="rId4">
            <a:alphaModFix/>
          </a:blip>
          <a:srcRect l="17905" t="11371" r="17847"/>
          <a:stretch/>
        </p:blipFill>
        <p:spPr>
          <a:xfrm>
            <a:off x="305800" y="1447934"/>
            <a:ext cx="4388650" cy="324794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11" name="Google Shape;1211;g98639a4dc7_0_397"/>
          <p:cNvSpPr/>
          <p:nvPr/>
        </p:nvSpPr>
        <p:spPr>
          <a:xfrm>
            <a:off x="398100" y="2621138"/>
            <a:ext cx="9201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212" name="Google Shape;1212;g98639a4dc7_0_397"/>
          <p:cNvSpPr txBox="1"/>
          <p:nvPr/>
        </p:nvSpPr>
        <p:spPr>
          <a:xfrm>
            <a:off x="4840000" y="1447925"/>
            <a:ext cx="6603000" cy="1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Категория:</a:t>
            </a:r>
            <a:r>
              <a:rPr lang="ru-RU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выбираем категорию из выпадающего списка, которая максимально подходит к туру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Загрузка фото: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загрузка фотографии тура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После станет доступно поле</a:t>
            </a: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“Описание тура”.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3" name="Google Shape;1213;g98639a4dc7_0_397"/>
          <p:cNvSpPr txBox="1"/>
          <p:nvPr/>
        </p:nvSpPr>
        <p:spPr>
          <a:xfrm>
            <a:off x="4840000" y="3088350"/>
            <a:ext cx="6538800" cy="1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При выборе все остальных категории заполняются все те же поля, кроме блока </a:t>
            </a: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”Услуги и удобства”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7163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98639a4dc7_0_182"/>
          <p:cNvSpPr txBox="1">
            <a:spLocks noGrp="1"/>
          </p:cNvSpPr>
          <p:nvPr>
            <p:ph type="title"/>
          </p:nvPr>
        </p:nvSpPr>
        <p:spPr>
          <a:xfrm>
            <a:off x="217675" y="86900"/>
            <a:ext cx="10515600" cy="82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Регистрация на</a:t>
            </a:r>
            <a:r>
              <a:rPr lang="ru-RU" sz="3300" dirty="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300" dirty="0" err="1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Своё.Родное</a:t>
            </a:r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3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0" name="Google Shape;1220;g98639a4dc7_0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4750" y="253475"/>
            <a:ext cx="2281525" cy="4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g98639a4dc7_0_182"/>
          <p:cNvSpPr txBox="1"/>
          <p:nvPr/>
        </p:nvSpPr>
        <p:spPr>
          <a:xfrm>
            <a:off x="832806" y="1039150"/>
            <a:ext cx="38967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Заказы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22" name="Google Shape;1222;g98639a4dc7_0_182"/>
          <p:cNvGrpSpPr/>
          <p:nvPr/>
        </p:nvGrpSpPr>
        <p:grpSpPr>
          <a:xfrm>
            <a:off x="305798" y="971561"/>
            <a:ext cx="356249" cy="380566"/>
            <a:chOff x="1081088" y="3530601"/>
            <a:chExt cx="465138" cy="496888"/>
          </a:xfrm>
        </p:grpSpPr>
        <p:sp>
          <p:nvSpPr>
            <p:cNvPr id="1223" name="Google Shape;1223;g98639a4dc7_0_182"/>
            <p:cNvSpPr/>
            <p:nvPr/>
          </p:nvSpPr>
          <p:spPr>
            <a:xfrm>
              <a:off x="1374776" y="3927476"/>
              <a:ext cx="23700" cy="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g98639a4dc7_0_182"/>
            <p:cNvSpPr/>
            <p:nvPr/>
          </p:nvSpPr>
          <p:spPr>
            <a:xfrm>
              <a:off x="1279526" y="3530601"/>
              <a:ext cx="266700" cy="496888"/>
            </a:xfrm>
            <a:custGeom>
              <a:avLst/>
              <a:gdLst/>
              <a:ahLst/>
              <a:cxnLst/>
              <a:rect l="l" t="t" r="r" b="b"/>
              <a:pathLst>
                <a:path w="137" h="256" extrusionOk="0">
                  <a:moveTo>
                    <a:pt x="65" y="256"/>
                  </a:moveTo>
                  <a:cubicBezTo>
                    <a:pt x="57" y="256"/>
                    <a:pt x="57" y="256"/>
                    <a:pt x="57" y="256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6"/>
                    <a:pt x="59" y="204"/>
                    <a:pt x="6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96" y="204"/>
                    <a:pt x="105" y="195"/>
                    <a:pt x="105" y="184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6"/>
                    <a:pt x="107" y="144"/>
                    <a:pt x="109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8"/>
                    <a:pt x="105" y="88"/>
                  </a:cubicBezTo>
                  <a:cubicBezTo>
                    <a:pt x="105" y="44"/>
                    <a:pt x="69" y="8"/>
                    <a:pt x="25" y="8"/>
                  </a:cubicBezTo>
                  <a:cubicBezTo>
                    <a:pt x="17" y="8"/>
                    <a:pt x="10" y="9"/>
                    <a:pt x="2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"/>
                    <a:pt x="17" y="0"/>
                    <a:pt x="25" y="0"/>
                  </a:cubicBezTo>
                  <a:cubicBezTo>
                    <a:pt x="73" y="0"/>
                    <a:pt x="113" y="39"/>
                    <a:pt x="113" y="87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9"/>
                    <a:pt x="137" y="139"/>
                    <a:pt x="137" y="140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37" y="150"/>
                    <a:pt x="135" y="152"/>
                    <a:pt x="133" y="152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3" y="184"/>
                    <a:pt x="113" y="184"/>
                    <a:pt x="113" y="184"/>
                  </a:cubicBezTo>
                  <a:cubicBezTo>
                    <a:pt x="113" y="199"/>
                    <a:pt x="101" y="212"/>
                    <a:pt x="85" y="212"/>
                  </a:cubicBezTo>
                  <a:cubicBezTo>
                    <a:pt x="65" y="212"/>
                    <a:pt x="65" y="212"/>
                    <a:pt x="65" y="212"/>
                  </a:cubicBezTo>
                  <a:lnTo>
                    <a:pt x="65" y="2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g98639a4dc7_0_182"/>
            <p:cNvSpPr/>
            <p:nvPr/>
          </p:nvSpPr>
          <p:spPr>
            <a:xfrm>
              <a:off x="1198563" y="3836988"/>
              <a:ext cx="36513" cy="190500"/>
            </a:xfrm>
            <a:custGeom>
              <a:avLst/>
              <a:gdLst/>
              <a:ahLst/>
              <a:cxnLst/>
              <a:rect l="l" t="t" r="r" b="b"/>
              <a:pathLst>
                <a:path w="19" h="98" extrusionOk="0">
                  <a:moveTo>
                    <a:pt x="19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3"/>
                    <a:pt x="5" y="18"/>
                    <a:pt x="0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15"/>
                    <a:pt x="19" y="32"/>
                    <a:pt x="19" y="50"/>
                  </a:cubicBezTo>
                  <a:lnTo>
                    <a:pt x="19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g98639a4dc7_0_182"/>
            <p:cNvSpPr/>
            <p:nvPr/>
          </p:nvSpPr>
          <p:spPr>
            <a:xfrm>
              <a:off x="1111251" y="3562351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8" y="136"/>
                  </a:moveTo>
                  <a:cubicBezTo>
                    <a:pt x="31" y="136"/>
                    <a:pt x="0" y="105"/>
                    <a:pt x="0" y="68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105"/>
                    <a:pt x="106" y="136"/>
                    <a:pt x="68" y="136"/>
                  </a:cubicBezTo>
                  <a:close/>
                  <a:moveTo>
                    <a:pt x="68" y="8"/>
                  </a:moveTo>
                  <a:cubicBezTo>
                    <a:pt x="35" y="8"/>
                    <a:pt x="8" y="35"/>
                    <a:pt x="8" y="68"/>
                  </a:cubicBezTo>
                  <a:cubicBezTo>
                    <a:pt x="8" y="101"/>
                    <a:pt x="35" y="128"/>
                    <a:pt x="68" y="128"/>
                  </a:cubicBezTo>
                  <a:cubicBezTo>
                    <a:pt x="101" y="128"/>
                    <a:pt x="128" y="101"/>
                    <a:pt x="128" y="68"/>
                  </a:cubicBezTo>
                  <a:cubicBezTo>
                    <a:pt x="128" y="35"/>
                    <a:pt x="101" y="8"/>
                    <a:pt x="6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g98639a4dc7_0_182"/>
            <p:cNvSpPr/>
            <p:nvPr/>
          </p:nvSpPr>
          <p:spPr>
            <a:xfrm>
              <a:off x="1150938" y="3598863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8" y="53"/>
                  </a:moveTo>
                  <a:cubicBezTo>
                    <a:pt x="47" y="53"/>
                    <a:pt x="46" y="52"/>
                    <a:pt x="45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3" y="47"/>
                    <a:pt x="53" y="50"/>
                    <a:pt x="51" y="52"/>
                  </a:cubicBezTo>
                  <a:cubicBezTo>
                    <a:pt x="50" y="52"/>
                    <a:pt x="49" y="53"/>
                    <a:pt x="4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g98639a4dc7_0_182"/>
            <p:cNvSpPr/>
            <p:nvPr/>
          </p:nvSpPr>
          <p:spPr>
            <a:xfrm>
              <a:off x="1081088" y="3530601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0" y="44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0"/>
                    <a:pt x="0" y="19"/>
                  </a:cubicBezTo>
                  <a:cubicBezTo>
                    <a:pt x="1" y="17"/>
                    <a:pt x="2" y="16"/>
                    <a:pt x="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2"/>
                    <a:pt x="44" y="23"/>
                    <a:pt x="44" y="2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2" y="44"/>
                    <a:pt x="40" y="44"/>
                  </a:cubicBezTo>
                  <a:close/>
                  <a:moveTo>
                    <a:pt x="2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7" y="20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g98639a4dc7_0_182"/>
            <p:cNvSpPr/>
            <p:nvPr/>
          </p:nvSpPr>
          <p:spPr>
            <a:xfrm>
              <a:off x="1150938" y="3600451"/>
              <a:ext cx="185738" cy="187325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5" y="0"/>
                    <a:pt x="96" y="21"/>
                    <a:pt x="96" y="48"/>
                  </a:cubicBezTo>
                  <a:cubicBezTo>
                    <a:pt x="96" y="74"/>
                    <a:pt x="75" y="96"/>
                    <a:pt x="48" y="96"/>
                  </a:cubicBezTo>
                  <a:close/>
                  <a:moveTo>
                    <a:pt x="48" y="8"/>
                  </a:moveTo>
                  <a:cubicBezTo>
                    <a:pt x="26" y="8"/>
                    <a:pt x="8" y="26"/>
                    <a:pt x="8" y="48"/>
                  </a:cubicBezTo>
                  <a:cubicBezTo>
                    <a:pt x="8" y="70"/>
                    <a:pt x="26" y="88"/>
                    <a:pt x="48" y="88"/>
                  </a:cubicBezTo>
                  <a:cubicBezTo>
                    <a:pt x="70" y="88"/>
                    <a:pt x="88" y="70"/>
                    <a:pt x="88" y="48"/>
                  </a:cubicBezTo>
                  <a:cubicBezTo>
                    <a:pt x="88" y="26"/>
                    <a:pt x="70" y="8"/>
                    <a:pt x="4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g98639a4dc7_0_182"/>
            <p:cNvSpPr/>
            <p:nvPr/>
          </p:nvSpPr>
          <p:spPr>
            <a:xfrm>
              <a:off x="1189038" y="3640138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6" y="12"/>
                    <a:pt x="56" y="28"/>
                  </a:cubicBezTo>
                  <a:cubicBezTo>
                    <a:pt x="56" y="43"/>
                    <a:pt x="44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1" name="Google Shape;1231;g98639a4dc7_0_182"/>
          <p:cNvSpPr txBox="1"/>
          <p:nvPr/>
        </p:nvSpPr>
        <p:spPr>
          <a:xfrm>
            <a:off x="5162850" y="1520825"/>
            <a:ext cx="6793500" cy="51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Тут будут появляться заказы от покупателей. Также оповещение о новом заказе будут поступать на адрес электронной почты фермера, которую он указал в шаге 1, в блоке контактной информации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Ниже представлен вид с заказом от покупателя, подробную информацию о нем можно посмотреть нажав кнопку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2" name="Google Shape;1232;g98639a4dc7_0_182"/>
          <p:cNvPicPr preferRelativeResize="0"/>
          <p:nvPr/>
        </p:nvPicPr>
        <p:blipFill rotWithShape="1">
          <a:blip r:embed="rId4">
            <a:alphaModFix/>
          </a:blip>
          <a:srcRect l="17231" t="11958" r="18805" b="24464"/>
          <a:stretch/>
        </p:blipFill>
        <p:spPr>
          <a:xfrm>
            <a:off x="305800" y="1520825"/>
            <a:ext cx="4685827" cy="249853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3" name="Google Shape;1233;g98639a4dc7_0_182"/>
          <p:cNvPicPr preferRelativeResize="0"/>
          <p:nvPr/>
        </p:nvPicPr>
        <p:blipFill rotWithShape="1">
          <a:blip r:embed="rId5">
            <a:alphaModFix/>
          </a:blip>
          <a:srcRect l="17232" t="11948" r="18517" b="24190"/>
          <a:stretch/>
        </p:blipFill>
        <p:spPr>
          <a:xfrm>
            <a:off x="1709550" y="3600450"/>
            <a:ext cx="4685827" cy="24985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4" name="Google Shape;1234;g98639a4dc7_0_1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10525" y="2797564"/>
            <a:ext cx="1404750" cy="340545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g98639a4dc7_0_182"/>
          <p:cNvSpPr/>
          <p:nvPr/>
        </p:nvSpPr>
        <p:spPr>
          <a:xfrm>
            <a:off x="515950" y="3026488"/>
            <a:ext cx="8493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236" name="Google Shape;1236;g98639a4dc7_0_182"/>
          <p:cNvSpPr/>
          <p:nvPr/>
        </p:nvSpPr>
        <p:spPr>
          <a:xfrm>
            <a:off x="1947325" y="5043438"/>
            <a:ext cx="8493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40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966e290a78_0_16"/>
          <p:cNvSpPr txBox="1">
            <a:spLocks noGrp="1"/>
          </p:cNvSpPr>
          <p:nvPr>
            <p:ph type="title"/>
          </p:nvPr>
        </p:nvSpPr>
        <p:spPr>
          <a:xfrm>
            <a:off x="217675" y="86900"/>
            <a:ext cx="10515600" cy="82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Что такое</a:t>
            </a:r>
            <a:r>
              <a:rPr lang="ru-RU" sz="3300" dirty="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Своё </a:t>
            </a:r>
            <a:r>
              <a:rPr lang="ru-RU" sz="3300" dirty="0" smtClean="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Родное</a:t>
            </a:r>
            <a:r>
              <a:rPr lang="ru-RU" sz="33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3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3" name="Google Shape;1243;g966e290a78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5075" y="2835175"/>
            <a:ext cx="6816925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g966e290a78_0_16"/>
          <p:cNvSpPr txBox="1"/>
          <p:nvPr/>
        </p:nvSpPr>
        <p:spPr>
          <a:xfrm>
            <a:off x="669550" y="1840200"/>
            <a:ext cx="6536700" cy="41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Удобно: большой выбор любимых продуктов у каждого в смартфоне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Просто: легко зарегистрироваться, за пару кликов найти желаемый товар в нужной категории и связаться с поставщиком или – стать продавцом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и создать свой магазин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Надежно: поставщики открывают покупателям максимально подробную информацию о своей деятельности и товарах. Каждый фермер при регистрации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в обязательном порядке предоставляет сертификаты, свидетельства, ветеринарные заключения и другие документы, регулирующие их деятельность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Увлекательно: новый опыт путешествий, можно отправиться на экскурсию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по ферме, на мастер-класс или на дегустацию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5" name="Google Shape;1245;g966e290a78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74750" y="253475"/>
            <a:ext cx="2281525" cy="4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g966e290a78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500" y="2606575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g966e290a78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500" y="194460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g966e290a78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500" y="3837088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g966e290a78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500" y="5302975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g966e290a78_0_16"/>
          <p:cNvSpPr txBox="1"/>
          <p:nvPr/>
        </p:nvSpPr>
        <p:spPr>
          <a:xfrm>
            <a:off x="344650" y="1363488"/>
            <a:ext cx="72966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СВОЁ.РОДНОЕ – ОНЛАЙН-СЕРВИС ДЛЯ ЗАКАЗА ПРОДУКТОВ У ФЕРМЕРОВ СО ВСЕЙ РОССИИ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9678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966e290a78_0_0"/>
          <p:cNvSpPr txBox="1">
            <a:spLocks noGrp="1"/>
          </p:cNvSpPr>
          <p:nvPr>
            <p:ph type="title"/>
          </p:nvPr>
        </p:nvSpPr>
        <p:spPr>
          <a:xfrm>
            <a:off x="838200" y="96450"/>
            <a:ext cx="10515600" cy="79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Интерфейс приложения “Своё родное”</a:t>
            </a:r>
            <a:endParaRPr sz="3000">
              <a:solidFill>
                <a:srgbClr val="2584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7" name="Google Shape;1257;g966e290a7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38" y="903025"/>
            <a:ext cx="1944430" cy="345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g966e290a78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5507" y="903025"/>
            <a:ext cx="1944434" cy="345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g966e290a78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7677" y="903025"/>
            <a:ext cx="1944434" cy="345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g966e290a78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0412" y="896212"/>
            <a:ext cx="1943697" cy="347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g966e290a78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42689" y="896200"/>
            <a:ext cx="1943697" cy="347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g966e290a78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6225" y="4450750"/>
            <a:ext cx="1645775" cy="24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g966e290a78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154966" y="896200"/>
            <a:ext cx="1943697" cy="3470402"/>
          </a:xfrm>
          <a:prstGeom prst="rect">
            <a:avLst/>
          </a:prstGeom>
          <a:noFill/>
          <a:ln>
            <a:noFill/>
          </a:ln>
        </p:spPr>
      </p:pic>
      <p:sp>
        <p:nvSpPr>
          <p:cNvPr id="1264" name="Google Shape;1264;g966e290a78_0_0"/>
          <p:cNvSpPr txBox="1">
            <a:spLocks noGrp="1"/>
          </p:cNvSpPr>
          <p:nvPr>
            <p:ph type="title"/>
          </p:nvPr>
        </p:nvSpPr>
        <p:spPr>
          <a:xfrm>
            <a:off x="2320738" y="4823900"/>
            <a:ext cx="5538300" cy="114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Скачать приложение</a:t>
            </a:r>
            <a:endParaRPr sz="3000">
              <a:solidFill>
                <a:srgbClr val="2584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можно отсканировав QR-код</a:t>
            </a:r>
            <a:endParaRPr sz="3000">
              <a:solidFill>
                <a:srgbClr val="2584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5" name="Google Shape;1265;g966e290a78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2">
            <a:off x="464213" y="-464212"/>
            <a:ext cx="1088925" cy="201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g966e290a78_0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3338" y="4561082"/>
            <a:ext cx="2186593" cy="2186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45;g966e290a78_0_16">
            <a:extLst>
              <a:ext uri="{FF2B5EF4-FFF2-40B4-BE49-F238E27FC236}">
                <a16:creationId xmlns:a16="http://schemas.microsoft.com/office/drawing/2014/main" id="{F406AA76-02B1-2548-AC25-9965466546B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74750" y="253475"/>
            <a:ext cx="2281525" cy="490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829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98639a4dc7_0_433"/>
          <p:cNvSpPr txBox="1">
            <a:spLocks noGrp="1"/>
          </p:cNvSpPr>
          <p:nvPr>
            <p:ph type="title"/>
          </p:nvPr>
        </p:nvSpPr>
        <p:spPr>
          <a:xfrm>
            <a:off x="217675" y="86900"/>
            <a:ext cx="10515600" cy="82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Регистрация на</a:t>
            </a:r>
            <a:r>
              <a:rPr lang="ru-RU" sz="3300" dirty="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300" dirty="0" err="1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Своё.Родное</a:t>
            </a:r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3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g98639a4dc7_0_433"/>
          <p:cNvSpPr txBox="1"/>
          <p:nvPr/>
        </p:nvSpPr>
        <p:spPr>
          <a:xfrm>
            <a:off x="305800" y="878375"/>
            <a:ext cx="109233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Для успешного прохождения модерации, необходимо заполнить следующие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разделы: “Страница фермера”, “Мои товары”, “Доставка и оплата”. Раздел “Мои туры” заполняется опционально.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9" name="Google Shape;939;g98639a4dc7_0_4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4750" y="253475"/>
            <a:ext cx="2281525" cy="4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g98639a4dc7_0_433"/>
          <p:cNvPicPr preferRelativeResize="0"/>
          <p:nvPr/>
        </p:nvPicPr>
        <p:blipFill rotWithShape="1">
          <a:blip r:embed="rId4">
            <a:alphaModFix/>
          </a:blip>
          <a:srcRect l="17432" t="11465" r="18432"/>
          <a:stretch/>
        </p:blipFill>
        <p:spPr>
          <a:xfrm>
            <a:off x="305800" y="1693988"/>
            <a:ext cx="4685827" cy="34700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41" name="Google Shape;941;g98639a4dc7_0_433"/>
          <p:cNvSpPr/>
          <p:nvPr/>
        </p:nvSpPr>
        <p:spPr>
          <a:xfrm>
            <a:off x="515950" y="2948938"/>
            <a:ext cx="9201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942" name="Google Shape;942;g98639a4dc7_0_433"/>
          <p:cNvSpPr txBox="1"/>
          <p:nvPr/>
        </p:nvSpPr>
        <p:spPr>
          <a:xfrm>
            <a:off x="5804775" y="2056800"/>
            <a:ext cx="6151500" cy="45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Название фермы:</a:t>
            </a:r>
            <a:r>
              <a:rPr lang="ru-RU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название фермы (до 50 символов)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Краткое описание: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краткое описание фермы/слоган/девиз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Детальное описание фермы: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история/концепция/принципы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Время обслуживания клиентов: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время приема звонков и ответов на сообщения пользователям (покупателям)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Загрузка фото: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загрузка фотографии или логотипа фермы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Контактные данные: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адрес фермы (адрес производства), номер телефона и адрес электронной почты по которому сможет клиент связаться с фермером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Использовать данные из профиля: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если контактные данные совпадают с данными из профиля физ.лица, можно поставить галочку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После заполнения всех данных нажимаем кнопку: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3" name="Google Shape;943;g98639a4dc7_0_433"/>
          <p:cNvPicPr preferRelativeResize="0"/>
          <p:nvPr/>
        </p:nvPicPr>
        <p:blipFill rotWithShape="1">
          <a:blip r:embed="rId5">
            <a:alphaModFix/>
          </a:blip>
          <a:srcRect l="19797" t="12429" r="20643" b="26850"/>
          <a:stretch/>
        </p:blipFill>
        <p:spPr>
          <a:xfrm>
            <a:off x="922475" y="4059948"/>
            <a:ext cx="4685827" cy="25626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4" name="Google Shape;944;g98639a4dc7_0_4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0975" y="4511025"/>
            <a:ext cx="131000" cy="1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g98639a4dc7_0_4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39200" y="6146375"/>
            <a:ext cx="1752600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g98639a4dc7_0_433"/>
          <p:cNvSpPr txBox="1"/>
          <p:nvPr/>
        </p:nvSpPr>
        <p:spPr>
          <a:xfrm>
            <a:off x="6331781" y="1702725"/>
            <a:ext cx="38967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Шаг 1: Страница фермера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7" name="Google Shape;947;g98639a4dc7_0_433"/>
          <p:cNvGrpSpPr/>
          <p:nvPr/>
        </p:nvGrpSpPr>
        <p:grpSpPr>
          <a:xfrm>
            <a:off x="5804773" y="1635136"/>
            <a:ext cx="356249" cy="380566"/>
            <a:chOff x="1081088" y="3530601"/>
            <a:chExt cx="465138" cy="496888"/>
          </a:xfrm>
        </p:grpSpPr>
        <p:sp>
          <p:nvSpPr>
            <p:cNvPr id="948" name="Google Shape;948;g98639a4dc7_0_433"/>
            <p:cNvSpPr/>
            <p:nvPr/>
          </p:nvSpPr>
          <p:spPr>
            <a:xfrm>
              <a:off x="1374776" y="3927476"/>
              <a:ext cx="23700" cy="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g98639a4dc7_0_433"/>
            <p:cNvSpPr/>
            <p:nvPr/>
          </p:nvSpPr>
          <p:spPr>
            <a:xfrm>
              <a:off x="1279526" y="3530601"/>
              <a:ext cx="266700" cy="496888"/>
            </a:xfrm>
            <a:custGeom>
              <a:avLst/>
              <a:gdLst/>
              <a:ahLst/>
              <a:cxnLst/>
              <a:rect l="l" t="t" r="r" b="b"/>
              <a:pathLst>
                <a:path w="137" h="256" extrusionOk="0">
                  <a:moveTo>
                    <a:pt x="65" y="256"/>
                  </a:moveTo>
                  <a:cubicBezTo>
                    <a:pt x="57" y="256"/>
                    <a:pt x="57" y="256"/>
                    <a:pt x="57" y="256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6"/>
                    <a:pt x="59" y="204"/>
                    <a:pt x="6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96" y="204"/>
                    <a:pt x="105" y="195"/>
                    <a:pt x="105" y="184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6"/>
                    <a:pt x="107" y="144"/>
                    <a:pt x="109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8"/>
                    <a:pt x="105" y="88"/>
                  </a:cubicBezTo>
                  <a:cubicBezTo>
                    <a:pt x="105" y="44"/>
                    <a:pt x="69" y="8"/>
                    <a:pt x="25" y="8"/>
                  </a:cubicBezTo>
                  <a:cubicBezTo>
                    <a:pt x="17" y="8"/>
                    <a:pt x="10" y="9"/>
                    <a:pt x="2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"/>
                    <a:pt x="17" y="0"/>
                    <a:pt x="25" y="0"/>
                  </a:cubicBezTo>
                  <a:cubicBezTo>
                    <a:pt x="73" y="0"/>
                    <a:pt x="113" y="39"/>
                    <a:pt x="113" y="87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9"/>
                    <a:pt x="137" y="139"/>
                    <a:pt x="137" y="140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37" y="150"/>
                    <a:pt x="135" y="152"/>
                    <a:pt x="133" y="152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3" y="184"/>
                    <a:pt x="113" y="184"/>
                    <a:pt x="113" y="184"/>
                  </a:cubicBezTo>
                  <a:cubicBezTo>
                    <a:pt x="113" y="199"/>
                    <a:pt x="101" y="212"/>
                    <a:pt x="85" y="212"/>
                  </a:cubicBezTo>
                  <a:cubicBezTo>
                    <a:pt x="65" y="212"/>
                    <a:pt x="65" y="212"/>
                    <a:pt x="65" y="212"/>
                  </a:cubicBezTo>
                  <a:lnTo>
                    <a:pt x="65" y="2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g98639a4dc7_0_433"/>
            <p:cNvSpPr/>
            <p:nvPr/>
          </p:nvSpPr>
          <p:spPr>
            <a:xfrm>
              <a:off x="1198563" y="3836988"/>
              <a:ext cx="36513" cy="190500"/>
            </a:xfrm>
            <a:custGeom>
              <a:avLst/>
              <a:gdLst/>
              <a:ahLst/>
              <a:cxnLst/>
              <a:rect l="l" t="t" r="r" b="b"/>
              <a:pathLst>
                <a:path w="19" h="98" extrusionOk="0">
                  <a:moveTo>
                    <a:pt x="19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3"/>
                    <a:pt x="5" y="18"/>
                    <a:pt x="0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15"/>
                    <a:pt x="19" y="32"/>
                    <a:pt x="19" y="50"/>
                  </a:cubicBezTo>
                  <a:lnTo>
                    <a:pt x="19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g98639a4dc7_0_433"/>
            <p:cNvSpPr/>
            <p:nvPr/>
          </p:nvSpPr>
          <p:spPr>
            <a:xfrm>
              <a:off x="1111251" y="3562351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8" y="136"/>
                  </a:moveTo>
                  <a:cubicBezTo>
                    <a:pt x="31" y="136"/>
                    <a:pt x="0" y="105"/>
                    <a:pt x="0" y="68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105"/>
                    <a:pt x="106" y="136"/>
                    <a:pt x="68" y="136"/>
                  </a:cubicBezTo>
                  <a:close/>
                  <a:moveTo>
                    <a:pt x="68" y="8"/>
                  </a:moveTo>
                  <a:cubicBezTo>
                    <a:pt x="35" y="8"/>
                    <a:pt x="8" y="35"/>
                    <a:pt x="8" y="68"/>
                  </a:cubicBezTo>
                  <a:cubicBezTo>
                    <a:pt x="8" y="101"/>
                    <a:pt x="35" y="128"/>
                    <a:pt x="68" y="128"/>
                  </a:cubicBezTo>
                  <a:cubicBezTo>
                    <a:pt x="101" y="128"/>
                    <a:pt x="128" y="101"/>
                    <a:pt x="128" y="68"/>
                  </a:cubicBezTo>
                  <a:cubicBezTo>
                    <a:pt x="128" y="35"/>
                    <a:pt x="101" y="8"/>
                    <a:pt x="6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g98639a4dc7_0_433"/>
            <p:cNvSpPr/>
            <p:nvPr/>
          </p:nvSpPr>
          <p:spPr>
            <a:xfrm>
              <a:off x="1150938" y="3598863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8" y="53"/>
                  </a:moveTo>
                  <a:cubicBezTo>
                    <a:pt x="47" y="53"/>
                    <a:pt x="46" y="52"/>
                    <a:pt x="45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3" y="47"/>
                    <a:pt x="53" y="50"/>
                    <a:pt x="51" y="52"/>
                  </a:cubicBezTo>
                  <a:cubicBezTo>
                    <a:pt x="50" y="52"/>
                    <a:pt x="49" y="53"/>
                    <a:pt x="4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g98639a4dc7_0_433"/>
            <p:cNvSpPr/>
            <p:nvPr/>
          </p:nvSpPr>
          <p:spPr>
            <a:xfrm>
              <a:off x="1081088" y="3530601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0" y="44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0"/>
                    <a:pt x="0" y="19"/>
                  </a:cubicBezTo>
                  <a:cubicBezTo>
                    <a:pt x="1" y="17"/>
                    <a:pt x="2" y="16"/>
                    <a:pt x="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2"/>
                    <a:pt x="44" y="23"/>
                    <a:pt x="44" y="2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2" y="44"/>
                    <a:pt x="40" y="44"/>
                  </a:cubicBezTo>
                  <a:close/>
                  <a:moveTo>
                    <a:pt x="2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7" y="20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g98639a4dc7_0_433"/>
            <p:cNvSpPr/>
            <p:nvPr/>
          </p:nvSpPr>
          <p:spPr>
            <a:xfrm>
              <a:off x="1150938" y="3600451"/>
              <a:ext cx="185738" cy="187325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5" y="0"/>
                    <a:pt x="96" y="21"/>
                    <a:pt x="96" y="48"/>
                  </a:cubicBezTo>
                  <a:cubicBezTo>
                    <a:pt x="96" y="74"/>
                    <a:pt x="75" y="96"/>
                    <a:pt x="48" y="96"/>
                  </a:cubicBezTo>
                  <a:close/>
                  <a:moveTo>
                    <a:pt x="48" y="8"/>
                  </a:moveTo>
                  <a:cubicBezTo>
                    <a:pt x="26" y="8"/>
                    <a:pt x="8" y="26"/>
                    <a:pt x="8" y="48"/>
                  </a:cubicBezTo>
                  <a:cubicBezTo>
                    <a:pt x="8" y="70"/>
                    <a:pt x="26" y="88"/>
                    <a:pt x="48" y="88"/>
                  </a:cubicBezTo>
                  <a:cubicBezTo>
                    <a:pt x="70" y="88"/>
                    <a:pt x="88" y="70"/>
                    <a:pt x="88" y="48"/>
                  </a:cubicBezTo>
                  <a:cubicBezTo>
                    <a:pt x="88" y="26"/>
                    <a:pt x="70" y="8"/>
                    <a:pt x="4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g98639a4dc7_0_433"/>
            <p:cNvSpPr/>
            <p:nvPr/>
          </p:nvSpPr>
          <p:spPr>
            <a:xfrm>
              <a:off x="1189038" y="3640138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6" y="12"/>
                    <a:pt x="56" y="28"/>
                  </a:cubicBezTo>
                  <a:cubicBezTo>
                    <a:pt x="56" y="43"/>
                    <a:pt x="44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52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98639a4dc7_0_207"/>
          <p:cNvSpPr txBox="1">
            <a:spLocks noGrp="1"/>
          </p:cNvSpPr>
          <p:nvPr>
            <p:ph type="title"/>
          </p:nvPr>
        </p:nvSpPr>
        <p:spPr>
          <a:xfrm>
            <a:off x="217675" y="86900"/>
            <a:ext cx="10515600" cy="82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Регистрация на</a:t>
            </a:r>
            <a:r>
              <a:rPr lang="ru-RU" sz="3300" dirty="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300" dirty="0" err="1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Своё.Родное</a:t>
            </a:r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3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2" name="Google Shape;962;g98639a4dc7_0_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4750" y="253475"/>
            <a:ext cx="2281525" cy="4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g98639a4dc7_0_207"/>
          <p:cNvSpPr txBox="1"/>
          <p:nvPr/>
        </p:nvSpPr>
        <p:spPr>
          <a:xfrm>
            <a:off x="832806" y="1039150"/>
            <a:ext cx="38967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Шаг 2: Доставка и оплата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4" name="Google Shape;964;g98639a4dc7_0_207"/>
          <p:cNvGrpSpPr/>
          <p:nvPr/>
        </p:nvGrpSpPr>
        <p:grpSpPr>
          <a:xfrm>
            <a:off x="305798" y="971561"/>
            <a:ext cx="356249" cy="380566"/>
            <a:chOff x="1081088" y="3530601"/>
            <a:chExt cx="465138" cy="496888"/>
          </a:xfrm>
        </p:grpSpPr>
        <p:sp>
          <p:nvSpPr>
            <p:cNvPr id="965" name="Google Shape;965;g98639a4dc7_0_207"/>
            <p:cNvSpPr/>
            <p:nvPr/>
          </p:nvSpPr>
          <p:spPr>
            <a:xfrm>
              <a:off x="1374776" y="3927476"/>
              <a:ext cx="23700" cy="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g98639a4dc7_0_207"/>
            <p:cNvSpPr/>
            <p:nvPr/>
          </p:nvSpPr>
          <p:spPr>
            <a:xfrm>
              <a:off x="1279526" y="3530601"/>
              <a:ext cx="266700" cy="496888"/>
            </a:xfrm>
            <a:custGeom>
              <a:avLst/>
              <a:gdLst/>
              <a:ahLst/>
              <a:cxnLst/>
              <a:rect l="l" t="t" r="r" b="b"/>
              <a:pathLst>
                <a:path w="137" h="256" extrusionOk="0">
                  <a:moveTo>
                    <a:pt x="65" y="256"/>
                  </a:moveTo>
                  <a:cubicBezTo>
                    <a:pt x="57" y="256"/>
                    <a:pt x="57" y="256"/>
                    <a:pt x="57" y="256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6"/>
                    <a:pt x="59" y="204"/>
                    <a:pt x="6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96" y="204"/>
                    <a:pt x="105" y="195"/>
                    <a:pt x="105" y="184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6"/>
                    <a:pt x="107" y="144"/>
                    <a:pt x="109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8"/>
                    <a:pt x="105" y="88"/>
                  </a:cubicBezTo>
                  <a:cubicBezTo>
                    <a:pt x="105" y="44"/>
                    <a:pt x="69" y="8"/>
                    <a:pt x="25" y="8"/>
                  </a:cubicBezTo>
                  <a:cubicBezTo>
                    <a:pt x="17" y="8"/>
                    <a:pt x="10" y="9"/>
                    <a:pt x="2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"/>
                    <a:pt x="17" y="0"/>
                    <a:pt x="25" y="0"/>
                  </a:cubicBezTo>
                  <a:cubicBezTo>
                    <a:pt x="73" y="0"/>
                    <a:pt x="113" y="39"/>
                    <a:pt x="113" y="87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9"/>
                    <a:pt x="137" y="139"/>
                    <a:pt x="137" y="140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37" y="150"/>
                    <a:pt x="135" y="152"/>
                    <a:pt x="133" y="152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3" y="184"/>
                    <a:pt x="113" y="184"/>
                    <a:pt x="113" y="184"/>
                  </a:cubicBezTo>
                  <a:cubicBezTo>
                    <a:pt x="113" y="199"/>
                    <a:pt x="101" y="212"/>
                    <a:pt x="85" y="212"/>
                  </a:cubicBezTo>
                  <a:cubicBezTo>
                    <a:pt x="65" y="212"/>
                    <a:pt x="65" y="212"/>
                    <a:pt x="65" y="212"/>
                  </a:cubicBezTo>
                  <a:lnTo>
                    <a:pt x="65" y="2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g98639a4dc7_0_207"/>
            <p:cNvSpPr/>
            <p:nvPr/>
          </p:nvSpPr>
          <p:spPr>
            <a:xfrm>
              <a:off x="1198563" y="3836988"/>
              <a:ext cx="36513" cy="190500"/>
            </a:xfrm>
            <a:custGeom>
              <a:avLst/>
              <a:gdLst/>
              <a:ahLst/>
              <a:cxnLst/>
              <a:rect l="l" t="t" r="r" b="b"/>
              <a:pathLst>
                <a:path w="19" h="98" extrusionOk="0">
                  <a:moveTo>
                    <a:pt x="19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3"/>
                    <a:pt x="5" y="18"/>
                    <a:pt x="0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15"/>
                    <a:pt x="19" y="32"/>
                    <a:pt x="19" y="50"/>
                  </a:cubicBezTo>
                  <a:lnTo>
                    <a:pt x="19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g98639a4dc7_0_207"/>
            <p:cNvSpPr/>
            <p:nvPr/>
          </p:nvSpPr>
          <p:spPr>
            <a:xfrm>
              <a:off x="1111251" y="3562351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8" y="136"/>
                  </a:moveTo>
                  <a:cubicBezTo>
                    <a:pt x="31" y="136"/>
                    <a:pt x="0" y="105"/>
                    <a:pt x="0" y="68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105"/>
                    <a:pt x="106" y="136"/>
                    <a:pt x="68" y="136"/>
                  </a:cubicBezTo>
                  <a:close/>
                  <a:moveTo>
                    <a:pt x="68" y="8"/>
                  </a:moveTo>
                  <a:cubicBezTo>
                    <a:pt x="35" y="8"/>
                    <a:pt x="8" y="35"/>
                    <a:pt x="8" y="68"/>
                  </a:cubicBezTo>
                  <a:cubicBezTo>
                    <a:pt x="8" y="101"/>
                    <a:pt x="35" y="128"/>
                    <a:pt x="68" y="128"/>
                  </a:cubicBezTo>
                  <a:cubicBezTo>
                    <a:pt x="101" y="128"/>
                    <a:pt x="128" y="101"/>
                    <a:pt x="128" y="68"/>
                  </a:cubicBezTo>
                  <a:cubicBezTo>
                    <a:pt x="128" y="35"/>
                    <a:pt x="101" y="8"/>
                    <a:pt x="6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g98639a4dc7_0_207"/>
            <p:cNvSpPr/>
            <p:nvPr/>
          </p:nvSpPr>
          <p:spPr>
            <a:xfrm>
              <a:off x="1150938" y="3598863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8" y="53"/>
                  </a:moveTo>
                  <a:cubicBezTo>
                    <a:pt x="47" y="53"/>
                    <a:pt x="46" y="52"/>
                    <a:pt x="45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3" y="47"/>
                    <a:pt x="53" y="50"/>
                    <a:pt x="51" y="52"/>
                  </a:cubicBezTo>
                  <a:cubicBezTo>
                    <a:pt x="50" y="52"/>
                    <a:pt x="49" y="53"/>
                    <a:pt x="4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g98639a4dc7_0_207"/>
            <p:cNvSpPr/>
            <p:nvPr/>
          </p:nvSpPr>
          <p:spPr>
            <a:xfrm>
              <a:off x="1081088" y="3530601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0" y="44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0"/>
                    <a:pt x="0" y="19"/>
                  </a:cubicBezTo>
                  <a:cubicBezTo>
                    <a:pt x="1" y="17"/>
                    <a:pt x="2" y="16"/>
                    <a:pt x="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2"/>
                    <a:pt x="44" y="23"/>
                    <a:pt x="44" y="2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2" y="44"/>
                    <a:pt x="40" y="44"/>
                  </a:cubicBezTo>
                  <a:close/>
                  <a:moveTo>
                    <a:pt x="2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7" y="20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g98639a4dc7_0_207"/>
            <p:cNvSpPr/>
            <p:nvPr/>
          </p:nvSpPr>
          <p:spPr>
            <a:xfrm>
              <a:off x="1150938" y="3600451"/>
              <a:ext cx="185738" cy="187325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5" y="0"/>
                    <a:pt x="96" y="21"/>
                    <a:pt x="96" y="48"/>
                  </a:cubicBezTo>
                  <a:cubicBezTo>
                    <a:pt x="96" y="74"/>
                    <a:pt x="75" y="96"/>
                    <a:pt x="48" y="96"/>
                  </a:cubicBezTo>
                  <a:close/>
                  <a:moveTo>
                    <a:pt x="48" y="8"/>
                  </a:moveTo>
                  <a:cubicBezTo>
                    <a:pt x="26" y="8"/>
                    <a:pt x="8" y="26"/>
                    <a:pt x="8" y="48"/>
                  </a:cubicBezTo>
                  <a:cubicBezTo>
                    <a:pt x="8" y="70"/>
                    <a:pt x="26" y="88"/>
                    <a:pt x="48" y="88"/>
                  </a:cubicBezTo>
                  <a:cubicBezTo>
                    <a:pt x="70" y="88"/>
                    <a:pt x="88" y="70"/>
                    <a:pt x="88" y="48"/>
                  </a:cubicBezTo>
                  <a:cubicBezTo>
                    <a:pt x="88" y="26"/>
                    <a:pt x="70" y="8"/>
                    <a:pt x="4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g98639a4dc7_0_207"/>
            <p:cNvSpPr/>
            <p:nvPr/>
          </p:nvSpPr>
          <p:spPr>
            <a:xfrm>
              <a:off x="1189038" y="3640138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6" y="12"/>
                    <a:pt x="56" y="28"/>
                  </a:cubicBezTo>
                  <a:cubicBezTo>
                    <a:pt x="56" y="43"/>
                    <a:pt x="44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3" name="Google Shape;973;g98639a4dc7_0_207"/>
          <p:cNvSpPr txBox="1"/>
          <p:nvPr/>
        </p:nvSpPr>
        <p:spPr>
          <a:xfrm>
            <a:off x="5162850" y="1520825"/>
            <a:ext cx="6793500" cy="51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этом шаге нужно указать Параметры работы с заказами нажав на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Минимальная сумма заказа:</a:t>
            </a:r>
            <a:r>
              <a:rPr lang="ru-RU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минимальная сумма при которой возможен заказ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Срок обработки заказа (кол-во дней): </a:t>
            </a: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срок в течении которого фермер готов обработать заказ, собрать и отправить покупателю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Период доставки (кол-во дней): 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максимальный</a:t>
            </a:r>
            <a:r>
              <a:rPr lang="ru-RU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период выбора даты доставки заказа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После заполнения всех данных нажимаем кнопку: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Далее добавить адреса самовывоза и доставки.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добавления нужно нажать кнопку                                       в блоке </a:t>
            </a:r>
            <a:r>
              <a:rPr lang="ru-RU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Самовывоз </a:t>
            </a: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или  кнопку              </a:t>
            </a:r>
            <a:r>
              <a:rPr lang="ru-RU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                    </a:t>
            </a: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блоке </a:t>
            </a:r>
            <a:r>
              <a:rPr lang="ru-RU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Доставка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g98639a4dc7_0_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6025" y="4714985"/>
            <a:ext cx="1428725" cy="3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g98639a4dc7_0_207"/>
          <p:cNvPicPr preferRelativeResize="0"/>
          <p:nvPr/>
        </p:nvPicPr>
        <p:blipFill rotWithShape="1">
          <a:blip r:embed="rId5">
            <a:alphaModFix/>
          </a:blip>
          <a:srcRect l="19540" t="12118" r="19904"/>
          <a:stretch/>
        </p:blipFill>
        <p:spPr>
          <a:xfrm>
            <a:off x="305800" y="1520829"/>
            <a:ext cx="4685827" cy="364806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6" name="Google Shape;976;g98639a4dc7_0_2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14400" y="1624399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g98639a4dc7_0_2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67950" y="3671000"/>
            <a:ext cx="1400516" cy="38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g98639a4dc7_0_20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30825" y="5001887"/>
            <a:ext cx="1428725" cy="321786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g98639a4dc7_0_207"/>
          <p:cNvSpPr/>
          <p:nvPr/>
        </p:nvSpPr>
        <p:spPr>
          <a:xfrm>
            <a:off x="418625" y="3222150"/>
            <a:ext cx="8493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37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98639a4dc7_0_233"/>
          <p:cNvSpPr txBox="1">
            <a:spLocks noGrp="1"/>
          </p:cNvSpPr>
          <p:nvPr>
            <p:ph type="title"/>
          </p:nvPr>
        </p:nvSpPr>
        <p:spPr>
          <a:xfrm>
            <a:off x="217675" y="86900"/>
            <a:ext cx="10515600" cy="82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Регистрация на</a:t>
            </a:r>
            <a:r>
              <a:rPr lang="ru-RU" sz="3300" dirty="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300" dirty="0" err="1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Своё.Родное</a:t>
            </a:r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3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6" name="Google Shape;986;g98639a4dc7_0_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4750" y="253475"/>
            <a:ext cx="2281525" cy="4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g98639a4dc7_0_233"/>
          <p:cNvSpPr txBox="1"/>
          <p:nvPr/>
        </p:nvSpPr>
        <p:spPr>
          <a:xfrm>
            <a:off x="832797" y="1039150"/>
            <a:ext cx="60420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Шаг 2: Доставка и оплата. Адрес самовывоза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8" name="Google Shape;988;g98639a4dc7_0_233"/>
          <p:cNvGrpSpPr/>
          <p:nvPr/>
        </p:nvGrpSpPr>
        <p:grpSpPr>
          <a:xfrm>
            <a:off x="305798" y="971561"/>
            <a:ext cx="356249" cy="380566"/>
            <a:chOff x="1081088" y="3530601"/>
            <a:chExt cx="465138" cy="496888"/>
          </a:xfrm>
        </p:grpSpPr>
        <p:sp>
          <p:nvSpPr>
            <p:cNvPr id="989" name="Google Shape;989;g98639a4dc7_0_233"/>
            <p:cNvSpPr/>
            <p:nvPr/>
          </p:nvSpPr>
          <p:spPr>
            <a:xfrm>
              <a:off x="1374776" y="3927476"/>
              <a:ext cx="23700" cy="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g98639a4dc7_0_233"/>
            <p:cNvSpPr/>
            <p:nvPr/>
          </p:nvSpPr>
          <p:spPr>
            <a:xfrm>
              <a:off x="1279526" y="3530601"/>
              <a:ext cx="266700" cy="496888"/>
            </a:xfrm>
            <a:custGeom>
              <a:avLst/>
              <a:gdLst/>
              <a:ahLst/>
              <a:cxnLst/>
              <a:rect l="l" t="t" r="r" b="b"/>
              <a:pathLst>
                <a:path w="137" h="256" extrusionOk="0">
                  <a:moveTo>
                    <a:pt x="65" y="256"/>
                  </a:moveTo>
                  <a:cubicBezTo>
                    <a:pt x="57" y="256"/>
                    <a:pt x="57" y="256"/>
                    <a:pt x="57" y="256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6"/>
                    <a:pt x="59" y="204"/>
                    <a:pt x="6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96" y="204"/>
                    <a:pt x="105" y="195"/>
                    <a:pt x="105" y="184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6"/>
                    <a:pt x="107" y="144"/>
                    <a:pt x="109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8"/>
                    <a:pt x="105" y="88"/>
                  </a:cubicBezTo>
                  <a:cubicBezTo>
                    <a:pt x="105" y="44"/>
                    <a:pt x="69" y="8"/>
                    <a:pt x="25" y="8"/>
                  </a:cubicBezTo>
                  <a:cubicBezTo>
                    <a:pt x="17" y="8"/>
                    <a:pt x="10" y="9"/>
                    <a:pt x="2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"/>
                    <a:pt x="17" y="0"/>
                    <a:pt x="25" y="0"/>
                  </a:cubicBezTo>
                  <a:cubicBezTo>
                    <a:pt x="73" y="0"/>
                    <a:pt x="113" y="39"/>
                    <a:pt x="113" y="87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9"/>
                    <a:pt x="137" y="139"/>
                    <a:pt x="137" y="140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37" y="150"/>
                    <a:pt x="135" y="152"/>
                    <a:pt x="133" y="152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3" y="184"/>
                    <a:pt x="113" y="184"/>
                    <a:pt x="113" y="184"/>
                  </a:cubicBezTo>
                  <a:cubicBezTo>
                    <a:pt x="113" y="199"/>
                    <a:pt x="101" y="212"/>
                    <a:pt x="85" y="212"/>
                  </a:cubicBezTo>
                  <a:cubicBezTo>
                    <a:pt x="65" y="212"/>
                    <a:pt x="65" y="212"/>
                    <a:pt x="65" y="212"/>
                  </a:cubicBezTo>
                  <a:lnTo>
                    <a:pt x="65" y="2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g98639a4dc7_0_233"/>
            <p:cNvSpPr/>
            <p:nvPr/>
          </p:nvSpPr>
          <p:spPr>
            <a:xfrm>
              <a:off x="1198563" y="3836988"/>
              <a:ext cx="36513" cy="190500"/>
            </a:xfrm>
            <a:custGeom>
              <a:avLst/>
              <a:gdLst/>
              <a:ahLst/>
              <a:cxnLst/>
              <a:rect l="l" t="t" r="r" b="b"/>
              <a:pathLst>
                <a:path w="19" h="98" extrusionOk="0">
                  <a:moveTo>
                    <a:pt x="19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3"/>
                    <a:pt x="5" y="18"/>
                    <a:pt x="0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15"/>
                    <a:pt x="19" y="32"/>
                    <a:pt x="19" y="50"/>
                  </a:cubicBezTo>
                  <a:lnTo>
                    <a:pt x="19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g98639a4dc7_0_233"/>
            <p:cNvSpPr/>
            <p:nvPr/>
          </p:nvSpPr>
          <p:spPr>
            <a:xfrm>
              <a:off x="1111251" y="3562351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8" y="136"/>
                  </a:moveTo>
                  <a:cubicBezTo>
                    <a:pt x="31" y="136"/>
                    <a:pt x="0" y="105"/>
                    <a:pt x="0" y="68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105"/>
                    <a:pt x="106" y="136"/>
                    <a:pt x="68" y="136"/>
                  </a:cubicBezTo>
                  <a:close/>
                  <a:moveTo>
                    <a:pt x="68" y="8"/>
                  </a:moveTo>
                  <a:cubicBezTo>
                    <a:pt x="35" y="8"/>
                    <a:pt x="8" y="35"/>
                    <a:pt x="8" y="68"/>
                  </a:cubicBezTo>
                  <a:cubicBezTo>
                    <a:pt x="8" y="101"/>
                    <a:pt x="35" y="128"/>
                    <a:pt x="68" y="128"/>
                  </a:cubicBezTo>
                  <a:cubicBezTo>
                    <a:pt x="101" y="128"/>
                    <a:pt x="128" y="101"/>
                    <a:pt x="128" y="68"/>
                  </a:cubicBezTo>
                  <a:cubicBezTo>
                    <a:pt x="128" y="35"/>
                    <a:pt x="101" y="8"/>
                    <a:pt x="6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g98639a4dc7_0_233"/>
            <p:cNvSpPr/>
            <p:nvPr/>
          </p:nvSpPr>
          <p:spPr>
            <a:xfrm>
              <a:off x="1150938" y="3598863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8" y="53"/>
                  </a:moveTo>
                  <a:cubicBezTo>
                    <a:pt x="47" y="53"/>
                    <a:pt x="46" y="52"/>
                    <a:pt x="45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3" y="47"/>
                    <a:pt x="53" y="50"/>
                    <a:pt x="51" y="52"/>
                  </a:cubicBezTo>
                  <a:cubicBezTo>
                    <a:pt x="50" y="52"/>
                    <a:pt x="49" y="53"/>
                    <a:pt x="4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g98639a4dc7_0_233"/>
            <p:cNvSpPr/>
            <p:nvPr/>
          </p:nvSpPr>
          <p:spPr>
            <a:xfrm>
              <a:off x="1081088" y="3530601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0" y="44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0"/>
                    <a:pt x="0" y="19"/>
                  </a:cubicBezTo>
                  <a:cubicBezTo>
                    <a:pt x="1" y="17"/>
                    <a:pt x="2" y="16"/>
                    <a:pt x="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2"/>
                    <a:pt x="44" y="23"/>
                    <a:pt x="44" y="2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2" y="44"/>
                    <a:pt x="40" y="44"/>
                  </a:cubicBezTo>
                  <a:close/>
                  <a:moveTo>
                    <a:pt x="2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7" y="20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g98639a4dc7_0_233"/>
            <p:cNvSpPr/>
            <p:nvPr/>
          </p:nvSpPr>
          <p:spPr>
            <a:xfrm>
              <a:off x="1150938" y="3600451"/>
              <a:ext cx="185738" cy="187325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5" y="0"/>
                    <a:pt x="96" y="21"/>
                    <a:pt x="96" y="48"/>
                  </a:cubicBezTo>
                  <a:cubicBezTo>
                    <a:pt x="96" y="74"/>
                    <a:pt x="75" y="96"/>
                    <a:pt x="48" y="96"/>
                  </a:cubicBezTo>
                  <a:close/>
                  <a:moveTo>
                    <a:pt x="48" y="8"/>
                  </a:moveTo>
                  <a:cubicBezTo>
                    <a:pt x="26" y="8"/>
                    <a:pt x="8" y="26"/>
                    <a:pt x="8" y="48"/>
                  </a:cubicBezTo>
                  <a:cubicBezTo>
                    <a:pt x="8" y="70"/>
                    <a:pt x="26" y="88"/>
                    <a:pt x="48" y="88"/>
                  </a:cubicBezTo>
                  <a:cubicBezTo>
                    <a:pt x="70" y="88"/>
                    <a:pt x="88" y="70"/>
                    <a:pt x="88" y="48"/>
                  </a:cubicBezTo>
                  <a:cubicBezTo>
                    <a:pt x="88" y="26"/>
                    <a:pt x="70" y="8"/>
                    <a:pt x="4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g98639a4dc7_0_233"/>
            <p:cNvSpPr/>
            <p:nvPr/>
          </p:nvSpPr>
          <p:spPr>
            <a:xfrm>
              <a:off x="1189038" y="3640138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6" y="12"/>
                    <a:pt x="56" y="28"/>
                  </a:cubicBezTo>
                  <a:cubicBezTo>
                    <a:pt x="56" y="43"/>
                    <a:pt x="44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7" name="Google Shape;997;g98639a4dc7_0_233"/>
          <p:cNvSpPr txBox="1"/>
          <p:nvPr/>
        </p:nvSpPr>
        <p:spPr>
          <a:xfrm>
            <a:off x="5162850" y="1520825"/>
            <a:ext cx="6793500" cy="51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Название пункта: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название пункта самовывоза (например: название магазина или адрес магазина)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Введите адрес: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адрес пункта самовывоза. При вводе система будет подсказывать правильное написание адреса.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Комментарии к адресу: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тут можно написать уточнения к адресу, чтобы покупателям было проще найти магазин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Режим работы: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режим работы пункта самовывоза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Способ оплаты: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возможный вариант оплаты именно в данной точке самовывоза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При заполнении всех полей, кнопка                                               станет активной.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8" name="Google Shape;998;g98639a4dc7_0_233"/>
          <p:cNvPicPr preferRelativeResize="0"/>
          <p:nvPr/>
        </p:nvPicPr>
        <p:blipFill rotWithShape="1">
          <a:blip r:embed="rId4">
            <a:alphaModFix/>
          </a:blip>
          <a:srcRect l="19560" t="12426" r="19615"/>
          <a:stretch/>
        </p:blipFill>
        <p:spPr>
          <a:xfrm>
            <a:off x="359375" y="1619268"/>
            <a:ext cx="4685827" cy="361945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99" name="Google Shape;999;g98639a4dc7_0_233"/>
          <p:cNvPicPr preferRelativeResize="0"/>
          <p:nvPr/>
        </p:nvPicPr>
        <p:blipFill rotWithShape="1">
          <a:blip r:embed="rId5">
            <a:alphaModFix/>
          </a:blip>
          <a:srcRect l="19544" t="12441" r="20867" b="35696"/>
          <a:stretch/>
        </p:blipFill>
        <p:spPr>
          <a:xfrm>
            <a:off x="1002325" y="4531228"/>
            <a:ext cx="4685827" cy="21876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0" name="Google Shape;1000;g98639a4dc7_0_2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56875" y="4689025"/>
            <a:ext cx="1752600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g98639a4dc7_0_233"/>
          <p:cNvSpPr/>
          <p:nvPr/>
        </p:nvSpPr>
        <p:spPr>
          <a:xfrm>
            <a:off x="515950" y="3306288"/>
            <a:ext cx="8493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98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98639a4dc7_0_258"/>
          <p:cNvSpPr txBox="1">
            <a:spLocks noGrp="1"/>
          </p:cNvSpPr>
          <p:nvPr>
            <p:ph type="title"/>
          </p:nvPr>
        </p:nvSpPr>
        <p:spPr>
          <a:xfrm>
            <a:off x="217675" y="86900"/>
            <a:ext cx="10515600" cy="82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Регистрация на</a:t>
            </a:r>
            <a:r>
              <a:rPr lang="ru-RU" sz="3300" dirty="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300" dirty="0" err="1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Своё.Родное</a:t>
            </a:r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3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8" name="Google Shape;1008;g98639a4dc7_0_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4750" y="253475"/>
            <a:ext cx="2281525" cy="4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g98639a4dc7_0_258"/>
          <p:cNvSpPr txBox="1"/>
          <p:nvPr/>
        </p:nvSpPr>
        <p:spPr>
          <a:xfrm>
            <a:off x="832797" y="1039150"/>
            <a:ext cx="60420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Шаг 2: Доставка и оплата. Город доставки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0" name="Google Shape;1010;g98639a4dc7_0_258"/>
          <p:cNvGrpSpPr/>
          <p:nvPr/>
        </p:nvGrpSpPr>
        <p:grpSpPr>
          <a:xfrm>
            <a:off x="305798" y="971561"/>
            <a:ext cx="356249" cy="380566"/>
            <a:chOff x="1081088" y="3530601"/>
            <a:chExt cx="465138" cy="496888"/>
          </a:xfrm>
        </p:grpSpPr>
        <p:sp>
          <p:nvSpPr>
            <p:cNvPr id="1011" name="Google Shape;1011;g98639a4dc7_0_258"/>
            <p:cNvSpPr/>
            <p:nvPr/>
          </p:nvSpPr>
          <p:spPr>
            <a:xfrm>
              <a:off x="1374776" y="3927476"/>
              <a:ext cx="23700" cy="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g98639a4dc7_0_258"/>
            <p:cNvSpPr/>
            <p:nvPr/>
          </p:nvSpPr>
          <p:spPr>
            <a:xfrm>
              <a:off x="1279526" y="3530601"/>
              <a:ext cx="266700" cy="496888"/>
            </a:xfrm>
            <a:custGeom>
              <a:avLst/>
              <a:gdLst/>
              <a:ahLst/>
              <a:cxnLst/>
              <a:rect l="l" t="t" r="r" b="b"/>
              <a:pathLst>
                <a:path w="137" h="256" extrusionOk="0">
                  <a:moveTo>
                    <a:pt x="65" y="256"/>
                  </a:moveTo>
                  <a:cubicBezTo>
                    <a:pt x="57" y="256"/>
                    <a:pt x="57" y="256"/>
                    <a:pt x="57" y="256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6"/>
                    <a:pt x="59" y="204"/>
                    <a:pt x="6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96" y="204"/>
                    <a:pt x="105" y="195"/>
                    <a:pt x="105" y="184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6"/>
                    <a:pt x="107" y="144"/>
                    <a:pt x="109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8"/>
                    <a:pt x="105" y="88"/>
                  </a:cubicBezTo>
                  <a:cubicBezTo>
                    <a:pt x="105" y="44"/>
                    <a:pt x="69" y="8"/>
                    <a:pt x="25" y="8"/>
                  </a:cubicBezTo>
                  <a:cubicBezTo>
                    <a:pt x="17" y="8"/>
                    <a:pt x="10" y="9"/>
                    <a:pt x="2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"/>
                    <a:pt x="17" y="0"/>
                    <a:pt x="25" y="0"/>
                  </a:cubicBezTo>
                  <a:cubicBezTo>
                    <a:pt x="73" y="0"/>
                    <a:pt x="113" y="39"/>
                    <a:pt x="113" y="87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9"/>
                    <a:pt x="137" y="139"/>
                    <a:pt x="137" y="140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37" y="150"/>
                    <a:pt x="135" y="152"/>
                    <a:pt x="133" y="152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3" y="184"/>
                    <a:pt x="113" y="184"/>
                    <a:pt x="113" y="184"/>
                  </a:cubicBezTo>
                  <a:cubicBezTo>
                    <a:pt x="113" y="199"/>
                    <a:pt x="101" y="212"/>
                    <a:pt x="85" y="212"/>
                  </a:cubicBezTo>
                  <a:cubicBezTo>
                    <a:pt x="65" y="212"/>
                    <a:pt x="65" y="212"/>
                    <a:pt x="65" y="212"/>
                  </a:cubicBezTo>
                  <a:lnTo>
                    <a:pt x="65" y="2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g98639a4dc7_0_258"/>
            <p:cNvSpPr/>
            <p:nvPr/>
          </p:nvSpPr>
          <p:spPr>
            <a:xfrm>
              <a:off x="1198563" y="3836988"/>
              <a:ext cx="36513" cy="190500"/>
            </a:xfrm>
            <a:custGeom>
              <a:avLst/>
              <a:gdLst/>
              <a:ahLst/>
              <a:cxnLst/>
              <a:rect l="l" t="t" r="r" b="b"/>
              <a:pathLst>
                <a:path w="19" h="98" extrusionOk="0">
                  <a:moveTo>
                    <a:pt x="19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3"/>
                    <a:pt x="5" y="18"/>
                    <a:pt x="0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15"/>
                    <a:pt x="19" y="32"/>
                    <a:pt x="19" y="50"/>
                  </a:cubicBezTo>
                  <a:lnTo>
                    <a:pt x="19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g98639a4dc7_0_258"/>
            <p:cNvSpPr/>
            <p:nvPr/>
          </p:nvSpPr>
          <p:spPr>
            <a:xfrm>
              <a:off x="1111251" y="3562351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8" y="136"/>
                  </a:moveTo>
                  <a:cubicBezTo>
                    <a:pt x="31" y="136"/>
                    <a:pt x="0" y="105"/>
                    <a:pt x="0" y="68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105"/>
                    <a:pt x="106" y="136"/>
                    <a:pt x="68" y="136"/>
                  </a:cubicBezTo>
                  <a:close/>
                  <a:moveTo>
                    <a:pt x="68" y="8"/>
                  </a:moveTo>
                  <a:cubicBezTo>
                    <a:pt x="35" y="8"/>
                    <a:pt x="8" y="35"/>
                    <a:pt x="8" y="68"/>
                  </a:cubicBezTo>
                  <a:cubicBezTo>
                    <a:pt x="8" y="101"/>
                    <a:pt x="35" y="128"/>
                    <a:pt x="68" y="128"/>
                  </a:cubicBezTo>
                  <a:cubicBezTo>
                    <a:pt x="101" y="128"/>
                    <a:pt x="128" y="101"/>
                    <a:pt x="128" y="68"/>
                  </a:cubicBezTo>
                  <a:cubicBezTo>
                    <a:pt x="128" y="35"/>
                    <a:pt x="101" y="8"/>
                    <a:pt x="6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g98639a4dc7_0_258"/>
            <p:cNvSpPr/>
            <p:nvPr/>
          </p:nvSpPr>
          <p:spPr>
            <a:xfrm>
              <a:off x="1150938" y="3598863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8" y="53"/>
                  </a:moveTo>
                  <a:cubicBezTo>
                    <a:pt x="47" y="53"/>
                    <a:pt x="46" y="52"/>
                    <a:pt x="45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3" y="47"/>
                    <a:pt x="53" y="50"/>
                    <a:pt x="51" y="52"/>
                  </a:cubicBezTo>
                  <a:cubicBezTo>
                    <a:pt x="50" y="52"/>
                    <a:pt x="49" y="53"/>
                    <a:pt x="4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g98639a4dc7_0_258"/>
            <p:cNvSpPr/>
            <p:nvPr/>
          </p:nvSpPr>
          <p:spPr>
            <a:xfrm>
              <a:off x="1081088" y="3530601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0" y="44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0"/>
                    <a:pt x="0" y="19"/>
                  </a:cubicBezTo>
                  <a:cubicBezTo>
                    <a:pt x="1" y="17"/>
                    <a:pt x="2" y="16"/>
                    <a:pt x="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2"/>
                    <a:pt x="44" y="23"/>
                    <a:pt x="44" y="2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2" y="44"/>
                    <a:pt x="40" y="44"/>
                  </a:cubicBezTo>
                  <a:close/>
                  <a:moveTo>
                    <a:pt x="2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7" y="20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g98639a4dc7_0_258"/>
            <p:cNvSpPr/>
            <p:nvPr/>
          </p:nvSpPr>
          <p:spPr>
            <a:xfrm>
              <a:off x="1150938" y="3600451"/>
              <a:ext cx="185738" cy="187325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5" y="0"/>
                    <a:pt x="96" y="21"/>
                    <a:pt x="96" y="48"/>
                  </a:cubicBezTo>
                  <a:cubicBezTo>
                    <a:pt x="96" y="74"/>
                    <a:pt x="75" y="96"/>
                    <a:pt x="48" y="96"/>
                  </a:cubicBezTo>
                  <a:close/>
                  <a:moveTo>
                    <a:pt x="48" y="8"/>
                  </a:moveTo>
                  <a:cubicBezTo>
                    <a:pt x="26" y="8"/>
                    <a:pt x="8" y="26"/>
                    <a:pt x="8" y="48"/>
                  </a:cubicBezTo>
                  <a:cubicBezTo>
                    <a:pt x="8" y="70"/>
                    <a:pt x="26" y="88"/>
                    <a:pt x="48" y="88"/>
                  </a:cubicBezTo>
                  <a:cubicBezTo>
                    <a:pt x="70" y="88"/>
                    <a:pt x="88" y="70"/>
                    <a:pt x="88" y="48"/>
                  </a:cubicBezTo>
                  <a:cubicBezTo>
                    <a:pt x="88" y="26"/>
                    <a:pt x="70" y="8"/>
                    <a:pt x="4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g98639a4dc7_0_258"/>
            <p:cNvSpPr/>
            <p:nvPr/>
          </p:nvSpPr>
          <p:spPr>
            <a:xfrm>
              <a:off x="1189038" y="3640138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6" y="12"/>
                    <a:pt x="56" y="28"/>
                  </a:cubicBezTo>
                  <a:cubicBezTo>
                    <a:pt x="56" y="43"/>
                    <a:pt x="44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9" name="Google Shape;1019;g98639a4dc7_0_258"/>
          <p:cNvSpPr txBox="1"/>
          <p:nvPr/>
        </p:nvSpPr>
        <p:spPr>
          <a:xfrm>
            <a:off x="5162850" y="1520825"/>
            <a:ext cx="6793500" cy="51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Город: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город в котором возможна доставка. При вводе система будет подсказывать правильное написание города.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Стоимость доставки: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сумма, которую получит курьер за доставку по адресу получателя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Дни недели для формирования расписания доставки: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дни недели в которые доставка возможна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Комментарии: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примечания к доставке (например: только в пределах МКАД)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Способ оплаты: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возможный вариант оплаты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После заполнения всех полей нажимаем кнопку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0" name="Google Shape;1020;g98639a4dc7_0_2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86850" y="4624700"/>
            <a:ext cx="175260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g98639a4dc7_0_258"/>
          <p:cNvPicPr preferRelativeResize="0"/>
          <p:nvPr/>
        </p:nvPicPr>
        <p:blipFill rotWithShape="1">
          <a:blip r:embed="rId5">
            <a:alphaModFix/>
          </a:blip>
          <a:srcRect l="20092" t="12428" r="19353" b="7075"/>
          <a:stretch/>
        </p:blipFill>
        <p:spPr>
          <a:xfrm>
            <a:off x="359375" y="1619275"/>
            <a:ext cx="4685827" cy="334152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22" name="Google Shape;1022;g98639a4dc7_0_258"/>
          <p:cNvSpPr/>
          <p:nvPr/>
        </p:nvSpPr>
        <p:spPr>
          <a:xfrm>
            <a:off x="429300" y="3306288"/>
            <a:ext cx="8493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24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98639a4dc7_0_0"/>
          <p:cNvSpPr txBox="1">
            <a:spLocks noGrp="1"/>
          </p:cNvSpPr>
          <p:nvPr>
            <p:ph type="title"/>
          </p:nvPr>
        </p:nvSpPr>
        <p:spPr>
          <a:xfrm>
            <a:off x="217675" y="86900"/>
            <a:ext cx="10515600" cy="82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Регистрация на</a:t>
            </a:r>
            <a:r>
              <a:rPr lang="ru-RU" sz="3300" dirty="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300" dirty="0" err="1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Своё.Родное</a:t>
            </a:r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3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9" name="Google Shape;1029;g98639a4dc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4750" y="253475"/>
            <a:ext cx="2281525" cy="4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g98639a4dc7_0_0"/>
          <p:cNvSpPr/>
          <p:nvPr/>
        </p:nvSpPr>
        <p:spPr>
          <a:xfrm>
            <a:off x="515950" y="2948938"/>
            <a:ext cx="9201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031" name="Google Shape;1031;g98639a4dc7_0_0"/>
          <p:cNvSpPr txBox="1"/>
          <p:nvPr/>
        </p:nvSpPr>
        <p:spPr>
          <a:xfrm>
            <a:off x="5194950" y="1587000"/>
            <a:ext cx="61515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Для того, чтобы начать наполнять каталог, нужно нажать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2" name="Google Shape;1032;g98639a4dc7_0_0"/>
          <p:cNvPicPr preferRelativeResize="0"/>
          <p:nvPr/>
        </p:nvPicPr>
        <p:blipFill rotWithShape="1">
          <a:blip r:embed="rId4">
            <a:alphaModFix/>
          </a:blip>
          <a:srcRect l="19880" t="12424" r="18512" b="24729"/>
          <a:stretch/>
        </p:blipFill>
        <p:spPr>
          <a:xfrm>
            <a:off x="305800" y="1587000"/>
            <a:ext cx="4685827" cy="25644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33" name="Google Shape;1033;g98639a4dc7_0_0"/>
          <p:cNvSpPr txBox="1"/>
          <p:nvPr/>
        </p:nvSpPr>
        <p:spPr>
          <a:xfrm>
            <a:off x="832806" y="1039150"/>
            <a:ext cx="38967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Шаг 3: Мои товары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4" name="Google Shape;1034;g98639a4dc7_0_0"/>
          <p:cNvGrpSpPr/>
          <p:nvPr/>
        </p:nvGrpSpPr>
        <p:grpSpPr>
          <a:xfrm>
            <a:off x="305798" y="971561"/>
            <a:ext cx="356249" cy="380566"/>
            <a:chOff x="1081088" y="3530601"/>
            <a:chExt cx="465138" cy="496888"/>
          </a:xfrm>
        </p:grpSpPr>
        <p:sp>
          <p:nvSpPr>
            <p:cNvPr id="1035" name="Google Shape;1035;g98639a4dc7_0_0"/>
            <p:cNvSpPr/>
            <p:nvPr/>
          </p:nvSpPr>
          <p:spPr>
            <a:xfrm>
              <a:off x="1374776" y="3927476"/>
              <a:ext cx="23700" cy="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g98639a4dc7_0_0"/>
            <p:cNvSpPr/>
            <p:nvPr/>
          </p:nvSpPr>
          <p:spPr>
            <a:xfrm>
              <a:off x="1279526" y="3530601"/>
              <a:ext cx="266700" cy="496888"/>
            </a:xfrm>
            <a:custGeom>
              <a:avLst/>
              <a:gdLst/>
              <a:ahLst/>
              <a:cxnLst/>
              <a:rect l="l" t="t" r="r" b="b"/>
              <a:pathLst>
                <a:path w="137" h="256" extrusionOk="0">
                  <a:moveTo>
                    <a:pt x="65" y="256"/>
                  </a:moveTo>
                  <a:cubicBezTo>
                    <a:pt x="57" y="256"/>
                    <a:pt x="57" y="256"/>
                    <a:pt x="57" y="256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6"/>
                    <a:pt x="59" y="204"/>
                    <a:pt x="6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96" y="204"/>
                    <a:pt x="105" y="195"/>
                    <a:pt x="105" y="184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6"/>
                    <a:pt x="107" y="144"/>
                    <a:pt x="109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8"/>
                    <a:pt x="105" y="88"/>
                  </a:cubicBezTo>
                  <a:cubicBezTo>
                    <a:pt x="105" y="44"/>
                    <a:pt x="69" y="8"/>
                    <a:pt x="25" y="8"/>
                  </a:cubicBezTo>
                  <a:cubicBezTo>
                    <a:pt x="17" y="8"/>
                    <a:pt x="10" y="9"/>
                    <a:pt x="2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"/>
                    <a:pt x="17" y="0"/>
                    <a:pt x="25" y="0"/>
                  </a:cubicBezTo>
                  <a:cubicBezTo>
                    <a:pt x="73" y="0"/>
                    <a:pt x="113" y="39"/>
                    <a:pt x="113" y="87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9"/>
                    <a:pt x="137" y="139"/>
                    <a:pt x="137" y="140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37" y="150"/>
                    <a:pt x="135" y="152"/>
                    <a:pt x="133" y="152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3" y="184"/>
                    <a:pt x="113" y="184"/>
                    <a:pt x="113" y="184"/>
                  </a:cubicBezTo>
                  <a:cubicBezTo>
                    <a:pt x="113" y="199"/>
                    <a:pt x="101" y="212"/>
                    <a:pt x="85" y="212"/>
                  </a:cubicBezTo>
                  <a:cubicBezTo>
                    <a:pt x="65" y="212"/>
                    <a:pt x="65" y="212"/>
                    <a:pt x="65" y="212"/>
                  </a:cubicBezTo>
                  <a:lnTo>
                    <a:pt x="65" y="2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g98639a4dc7_0_0"/>
            <p:cNvSpPr/>
            <p:nvPr/>
          </p:nvSpPr>
          <p:spPr>
            <a:xfrm>
              <a:off x="1198563" y="3836988"/>
              <a:ext cx="36513" cy="190500"/>
            </a:xfrm>
            <a:custGeom>
              <a:avLst/>
              <a:gdLst/>
              <a:ahLst/>
              <a:cxnLst/>
              <a:rect l="l" t="t" r="r" b="b"/>
              <a:pathLst>
                <a:path w="19" h="98" extrusionOk="0">
                  <a:moveTo>
                    <a:pt x="19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3"/>
                    <a:pt x="5" y="18"/>
                    <a:pt x="0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15"/>
                    <a:pt x="19" y="32"/>
                    <a:pt x="19" y="50"/>
                  </a:cubicBezTo>
                  <a:lnTo>
                    <a:pt x="19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g98639a4dc7_0_0"/>
            <p:cNvSpPr/>
            <p:nvPr/>
          </p:nvSpPr>
          <p:spPr>
            <a:xfrm>
              <a:off x="1111251" y="3562351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8" y="136"/>
                  </a:moveTo>
                  <a:cubicBezTo>
                    <a:pt x="31" y="136"/>
                    <a:pt x="0" y="105"/>
                    <a:pt x="0" y="68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105"/>
                    <a:pt x="106" y="136"/>
                    <a:pt x="68" y="136"/>
                  </a:cubicBezTo>
                  <a:close/>
                  <a:moveTo>
                    <a:pt x="68" y="8"/>
                  </a:moveTo>
                  <a:cubicBezTo>
                    <a:pt x="35" y="8"/>
                    <a:pt x="8" y="35"/>
                    <a:pt x="8" y="68"/>
                  </a:cubicBezTo>
                  <a:cubicBezTo>
                    <a:pt x="8" y="101"/>
                    <a:pt x="35" y="128"/>
                    <a:pt x="68" y="128"/>
                  </a:cubicBezTo>
                  <a:cubicBezTo>
                    <a:pt x="101" y="128"/>
                    <a:pt x="128" y="101"/>
                    <a:pt x="128" y="68"/>
                  </a:cubicBezTo>
                  <a:cubicBezTo>
                    <a:pt x="128" y="35"/>
                    <a:pt x="101" y="8"/>
                    <a:pt x="6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g98639a4dc7_0_0"/>
            <p:cNvSpPr/>
            <p:nvPr/>
          </p:nvSpPr>
          <p:spPr>
            <a:xfrm>
              <a:off x="1150938" y="3598863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8" y="53"/>
                  </a:moveTo>
                  <a:cubicBezTo>
                    <a:pt x="47" y="53"/>
                    <a:pt x="46" y="52"/>
                    <a:pt x="45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3" y="47"/>
                    <a:pt x="53" y="50"/>
                    <a:pt x="51" y="52"/>
                  </a:cubicBezTo>
                  <a:cubicBezTo>
                    <a:pt x="50" y="52"/>
                    <a:pt x="49" y="53"/>
                    <a:pt x="4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g98639a4dc7_0_0"/>
            <p:cNvSpPr/>
            <p:nvPr/>
          </p:nvSpPr>
          <p:spPr>
            <a:xfrm>
              <a:off x="1081088" y="3530601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0" y="44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0"/>
                    <a:pt x="0" y="19"/>
                  </a:cubicBezTo>
                  <a:cubicBezTo>
                    <a:pt x="1" y="17"/>
                    <a:pt x="2" y="16"/>
                    <a:pt x="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2"/>
                    <a:pt x="44" y="23"/>
                    <a:pt x="44" y="2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2" y="44"/>
                    <a:pt x="40" y="44"/>
                  </a:cubicBezTo>
                  <a:close/>
                  <a:moveTo>
                    <a:pt x="2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7" y="20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g98639a4dc7_0_0"/>
            <p:cNvSpPr/>
            <p:nvPr/>
          </p:nvSpPr>
          <p:spPr>
            <a:xfrm>
              <a:off x="1150938" y="3600451"/>
              <a:ext cx="185738" cy="187325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5" y="0"/>
                    <a:pt x="96" y="21"/>
                    <a:pt x="96" y="48"/>
                  </a:cubicBezTo>
                  <a:cubicBezTo>
                    <a:pt x="96" y="74"/>
                    <a:pt x="75" y="96"/>
                    <a:pt x="48" y="96"/>
                  </a:cubicBezTo>
                  <a:close/>
                  <a:moveTo>
                    <a:pt x="48" y="8"/>
                  </a:moveTo>
                  <a:cubicBezTo>
                    <a:pt x="26" y="8"/>
                    <a:pt x="8" y="26"/>
                    <a:pt x="8" y="48"/>
                  </a:cubicBezTo>
                  <a:cubicBezTo>
                    <a:pt x="8" y="70"/>
                    <a:pt x="26" y="88"/>
                    <a:pt x="48" y="88"/>
                  </a:cubicBezTo>
                  <a:cubicBezTo>
                    <a:pt x="70" y="88"/>
                    <a:pt x="88" y="70"/>
                    <a:pt x="88" y="48"/>
                  </a:cubicBezTo>
                  <a:cubicBezTo>
                    <a:pt x="88" y="26"/>
                    <a:pt x="70" y="8"/>
                    <a:pt x="4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g98639a4dc7_0_0"/>
            <p:cNvSpPr/>
            <p:nvPr/>
          </p:nvSpPr>
          <p:spPr>
            <a:xfrm>
              <a:off x="1189038" y="3640138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6" y="12"/>
                    <a:pt x="56" y="28"/>
                  </a:cubicBezTo>
                  <a:cubicBezTo>
                    <a:pt x="56" y="43"/>
                    <a:pt x="44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43" name="Google Shape;1043;g98639a4dc7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70750" y="1520826"/>
            <a:ext cx="1762125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g98639a4dc7_0_0"/>
          <p:cNvSpPr/>
          <p:nvPr/>
        </p:nvSpPr>
        <p:spPr>
          <a:xfrm>
            <a:off x="305800" y="3013138"/>
            <a:ext cx="9201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1045" name="Google Shape;1045;g98639a4dc7_0_0"/>
          <p:cNvPicPr preferRelativeResize="0"/>
          <p:nvPr/>
        </p:nvPicPr>
        <p:blipFill rotWithShape="1">
          <a:blip r:embed="rId6">
            <a:alphaModFix/>
          </a:blip>
          <a:srcRect l="18276" t="11444" r="18110" b="13361"/>
          <a:stretch/>
        </p:blipFill>
        <p:spPr>
          <a:xfrm>
            <a:off x="3387100" y="3640415"/>
            <a:ext cx="4685827" cy="297150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46" name="Google Shape;1046;g98639a4dc7_0_0"/>
          <p:cNvSpPr/>
          <p:nvPr/>
        </p:nvSpPr>
        <p:spPr>
          <a:xfrm>
            <a:off x="3496700" y="5069938"/>
            <a:ext cx="9201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047" name="Google Shape;1047;g98639a4dc7_0_0"/>
          <p:cNvSpPr txBox="1"/>
          <p:nvPr/>
        </p:nvSpPr>
        <p:spPr>
          <a:xfrm>
            <a:off x="5248450" y="2069350"/>
            <a:ext cx="6707700" cy="1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Категория:</a:t>
            </a:r>
            <a:r>
              <a:rPr lang="ru-RU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выбираем категорию из выпадающего списка, которая максимально подходит к товару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Подкатегория: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выбираем подкатегорию из выпадающего списка, которая максимально подходит к товару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" name="Google Shape;1048;g98639a4dc7_0_0"/>
          <p:cNvSpPr txBox="1"/>
          <p:nvPr/>
        </p:nvSpPr>
        <p:spPr>
          <a:xfrm>
            <a:off x="8252425" y="3640425"/>
            <a:ext cx="34794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После станет доступно поле</a:t>
            </a: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“Обязательные характеристики”</a:t>
            </a:r>
            <a:endParaRPr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442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98639a4dc7_0_106"/>
          <p:cNvSpPr txBox="1">
            <a:spLocks noGrp="1"/>
          </p:cNvSpPr>
          <p:nvPr>
            <p:ph type="title"/>
          </p:nvPr>
        </p:nvSpPr>
        <p:spPr>
          <a:xfrm>
            <a:off x="217675" y="86900"/>
            <a:ext cx="10515600" cy="82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Регистрация на</a:t>
            </a:r>
            <a:r>
              <a:rPr lang="ru-RU" sz="3300" dirty="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300" dirty="0" err="1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Своё.Родное</a:t>
            </a:r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3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5" name="Google Shape;1055;g98639a4dc7_0_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4750" y="253475"/>
            <a:ext cx="2281525" cy="4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g98639a4dc7_0_106"/>
          <p:cNvSpPr txBox="1"/>
          <p:nvPr/>
        </p:nvSpPr>
        <p:spPr>
          <a:xfrm>
            <a:off x="832806" y="1039150"/>
            <a:ext cx="38967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Шаг 3: Мои товары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7" name="Google Shape;1057;g98639a4dc7_0_106"/>
          <p:cNvGrpSpPr/>
          <p:nvPr/>
        </p:nvGrpSpPr>
        <p:grpSpPr>
          <a:xfrm>
            <a:off x="305798" y="971561"/>
            <a:ext cx="356249" cy="380566"/>
            <a:chOff x="1081088" y="3530601"/>
            <a:chExt cx="465138" cy="496888"/>
          </a:xfrm>
        </p:grpSpPr>
        <p:sp>
          <p:nvSpPr>
            <p:cNvPr id="1058" name="Google Shape;1058;g98639a4dc7_0_106"/>
            <p:cNvSpPr/>
            <p:nvPr/>
          </p:nvSpPr>
          <p:spPr>
            <a:xfrm>
              <a:off x="1374776" y="3927476"/>
              <a:ext cx="23700" cy="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g98639a4dc7_0_106"/>
            <p:cNvSpPr/>
            <p:nvPr/>
          </p:nvSpPr>
          <p:spPr>
            <a:xfrm>
              <a:off x="1279526" y="3530601"/>
              <a:ext cx="266700" cy="496888"/>
            </a:xfrm>
            <a:custGeom>
              <a:avLst/>
              <a:gdLst/>
              <a:ahLst/>
              <a:cxnLst/>
              <a:rect l="l" t="t" r="r" b="b"/>
              <a:pathLst>
                <a:path w="137" h="256" extrusionOk="0">
                  <a:moveTo>
                    <a:pt x="65" y="256"/>
                  </a:moveTo>
                  <a:cubicBezTo>
                    <a:pt x="57" y="256"/>
                    <a:pt x="57" y="256"/>
                    <a:pt x="57" y="256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6"/>
                    <a:pt x="59" y="204"/>
                    <a:pt x="6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96" y="204"/>
                    <a:pt x="105" y="195"/>
                    <a:pt x="105" y="184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6"/>
                    <a:pt x="107" y="144"/>
                    <a:pt x="109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8"/>
                    <a:pt x="105" y="88"/>
                  </a:cubicBezTo>
                  <a:cubicBezTo>
                    <a:pt x="105" y="44"/>
                    <a:pt x="69" y="8"/>
                    <a:pt x="25" y="8"/>
                  </a:cubicBezTo>
                  <a:cubicBezTo>
                    <a:pt x="17" y="8"/>
                    <a:pt x="10" y="9"/>
                    <a:pt x="2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"/>
                    <a:pt x="17" y="0"/>
                    <a:pt x="25" y="0"/>
                  </a:cubicBezTo>
                  <a:cubicBezTo>
                    <a:pt x="73" y="0"/>
                    <a:pt x="113" y="39"/>
                    <a:pt x="113" y="87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9"/>
                    <a:pt x="137" y="139"/>
                    <a:pt x="137" y="140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37" y="150"/>
                    <a:pt x="135" y="152"/>
                    <a:pt x="133" y="152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3" y="184"/>
                    <a:pt x="113" y="184"/>
                    <a:pt x="113" y="184"/>
                  </a:cubicBezTo>
                  <a:cubicBezTo>
                    <a:pt x="113" y="199"/>
                    <a:pt x="101" y="212"/>
                    <a:pt x="85" y="212"/>
                  </a:cubicBezTo>
                  <a:cubicBezTo>
                    <a:pt x="65" y="212"/>
                    <a:pt x="65" y="212"/>
                    <a:pt x="65" y="212"/>
                  </a:cubicBezTo>
                  <a:lnTo>
                    <a:pt x="65" y="2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g98639a4dc7_0_106"/>
            <p:cNvSpPr/>
            <p:nvPr/>
          </p:nvSpPr>
          <p:spPr>
            <a:xfrm>
              <a:off x="1198563" y="3836988"/>
              <a:ext cx="36513" cy="190500"/>
            </a:xfrm>
            <a:custGeom>
              <a:avLst/>
              <a:gdLst/>
              <a:ahLst/>
              <a:cxnLst/>
              <a:rect l="l" t="t" r="r" b="b"/>
              <a:pathLst>
                <a:path w="19" h="98" extrusionOk="0">
                  <a:moveTo>
                    <a:pt x="19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3"/>
                    <a:pt x="5" y="18"/>
                    <a:pt x="0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15"/>
                    <a:pt x="19" y="32"/>
                    <a:pt x="19" y="50"/>
                  </a:cubicBezTo>
                  <a:lnTo>
                    <a:pt x="19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g98639a4dc7_0_106"/>
            <p:cNvSpPr/>
            <p:nvPr/>
          </p:nvSpPr>
          <p:spPr>
            <a:xfrm>
              <a:off x="1111251" y="3562351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8" y="136"/>
                  </a:moveTo>
                  <a:cubicBezTo>
                    <a:pt x="31" y="136"/>
                    <a:pt x="0" y="105"/>
                    <a:pt x="0" y="68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105"/>
                    <a:pt x="106" y="136"/>
                    <a:pt x="68" y="136"/>
                  </a:cubicBezTo>
                  <a:close/>
                  <a:moveTo>
                    <a:pt x="68" y="8"/>
                  </a:moveTo>
                  <a:cubicBezTo>
                    <a:pt x="35" y="8"/>
                    <a:pt x="8" y="35"/>
                    <a:pt x="8" y="68"/>
                  </a:cubicBezTo>
                  <a:cubicBezTo>
                    <a:pt x="8" y="101"/>
                    <a:pt x="35" y="128"/>
                    <a:pt x="68" y="128"/>
                  </a:cubicBezTo>
                  <a:cubicBezTo>
                    <a:pt x="101" y="128"/>
                    <a:pt x="128" y="101"/>
                    <a:pt x="128" y="68"/>
                  </a:cubicBezTo>
                  <a:cubicBezTo>
                    <a:pt x="128" y="35"/>
                    <a:pt x="101" y="8"/>
                    <a:pt x="6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g98639a4dc7_0_106"/>
            <p:cNvSpPr/>
            <p:nvPr/>
          </p:nvSpPr>
          <p:spPr>
            <a:xfrm>
              <a:off x="1150938" y="3598863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8" y="53"/>
                  </a:moveTo>
                  <a:cubicBezTo>
                    <a:pt x="47" y="53"/>
                    <a:pt x="46" y="52"/>
                    <a:pt x="45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3" y="47"/>
                    <a:pt x="53" y="50"/>
                    <a:pt x="51" y="52"/>
                  </a:cubicBezTo>
                  <a:cubicBezTo>
                    <a:pt x="50" y="52"/>
                    <a:pt x="49" y="53"/>
                    <a:pt x="4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g98639a4dc7_0_106"/>
            <p:cNvSpPr/>
            <p:nvPr/>
          </p:nvSpPr>
          <p:spPr>
            <a:xfrm>
              <a:off x="1081088" y="3530601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0" y="44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0"/>
                    <a:pt x="0" y="19"/>
                  </a:cubicBezTo>
                  <a:cubicBezTo>
                    <a:pt x="1" y="17"/>
                    <a:pt x="2" y="16"/>
                    <a:pt x="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2"/>
                    <a:pt x="44" y="23"/>
                    <a:pt x="44" y="2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2" y="44"/>
                    <a:pt x="40" y="44"/>
                  </a:cubicBezTo>
                  <a:close/>
                  <a:moveTo>
                    <a:pt x="2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7" y="20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g98639a4dc7_0_106"/>
            <p:cNvSpPr/>
            <p:nvPr/>
          </p:nvSpPr>
          <p:spPr>
            <a:xfrm>
              <a:off x="1150938" y="3600451"/>
              <a:ext cx="185738" cy="187325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5" y="0"/>
                    <a:pt x="96" y="21"/>
                    <a:pt x="96" y="48"/>
                  </a:cubicBezTo>
                  <a:cubicBezTo>
                    <a:pt x="96" y="74"/>
                    <a:pt x="75" y="96"/>
                    <a:pt x="48" y="96"/>
                  </a:cubicBezTo>
                  <a:close/>
                  <a:moveTo>
                    <a:pt x="48" y="8"/>
                  </a:moveTo>
                  <a:cubicBezTo>
                    <a:pt x="26" y="8"/>
                    <a:pt x="8" y="26"/>
                    <a:pt x="8" y="48"/>
                  </a:cubicBezTo>
                  <a:cubicBezTo>
                    <a:pt x="8" y="70"/>
                    <a:pt x="26" y="88"/>
                    <a:pt x="48" y="88"/>
                  </a:cubicBezTo>
                  <a:cubicBezTo>
                    <a:pt x="70" y="88"/>
                    <a:pt x="88" y="70"/>
                    <a:pt x="88" y="48"/>
                  </a:cubicBezTo>
                  <a:cubicBezTo>
                    <a:pt x="88" y="26"/>
                    <a:pt x="70" y="8"/>
                    <a:pt x="4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g98639a4dc7_0_106"/>
            <p:cNvSpPr/>
            <p:nvPr/>
          </p:nvSpPr>
          <p:spPr>
            <a:xfrm>
              <a:off x="1189038" y="3640138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6" y="12"/>
                    <a:pt x="56" y="28"/>
                  </a:cubicBezTo>
                  <a:cubicBezTo>
                    <a:pt x="56" y="43"/>
                    <a:pt x="44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6" name="Google Shape;1066;g98639a4dc7_0_106"/>
          <p:cNvSpPr txBox="1"/>
          <p:nvPr/>
        </p:nvSpPr>
        <p:spPr>
          <a:xfrm>
            <a:off x="5109075" y="1284550"/>
            <a:ext cx="6847200" cy="50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Наименование:</a:t>
            </a:r>
            <a:r>
              <a:rPr lang="ru-RU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название продукта (до 50 символов)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Артикул: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если у фермера нет артикулов на продукцию, присваиваем самостоятельно начиная с единицы (артикул 1, следующий загружаемый товар  артикул 2 итд)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Цена: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цена товара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Лимит количества в заказе: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лимит, который фермер готов поставить покупателю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(Пример: у фермера 3 кг сыра - лимит. Один покупатель купил 1 кг сыра, второй сможет купить оставшиеся 2 кг, не более)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Весовой товар: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отмечаем,              если товар весовой и конечная цена может отличаться. (Пример: 100 грамм сыра - 200 рублей, отрезали 110 грамм, конечная цена 255 рублей)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Количество товара в порции: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вес/объем продукта, который будет в продаваемой позиции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Единица измерения: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latin typeface="Calibri"/>
                <a:ea typeface="Calibri"/>
                <a:cs typeface="Calibri"/>
                <a:sym typeface="Calibri"/>
              </a:rPr>
              <a:t>выбрать из выпадающего списка едини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цу измерения продукта, который будет в продаваемой позиции (литры, килограммы, граммы итд)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Загрузка фото: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загрузка фотографии продукта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7" name="Google Shape;1067;g98639a4dc7_0_106"/>
          <p:cNvPicPr preferRelativeResize="0"/>
          <p:nvPr/>
        </p:nvPicPr>
        <p:blipFill rotWithShape="1">
          <a:blip r:embed="rId4">
            <a:alphaModFix/>
          </a:blip>
          <a:srcRect l="18440" t="11824" r="18167"/>
          <a:stretch/>
        </p:blipFill>
        <p:spPr>
          <a:xfrm>
            <a:off x="305800" y="1520825"/>
            <a:ext cx="4685827" cy="349637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68" name="Google Shape;1068;g98639a4dc7_0_106"/>
          <p:cNvSpPr/>
          <p:nvPr/>
        </p:nvSpPr>
        <p:spPr>
          <a:xfrm>
            <a:off x="415425" y="2696038"/>
            <a:ext cx="9201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1069" name="Google Shape;1069;g98639a4dc7_0_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3415" y="4053334"/>
            <a:ext cx="434749" cy="238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785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98639a4dc7_0_133"/>
          <p:cNvSpPr txBox="1">
            <a:spLocks noGrp="1"/>
          </p:cNvSpPr>
          <p:nvPr>
            <p:ph type="title"/>
          </p:nvPr>
        </p:nvSpPr>
        <p:spPr>
          <a:xfrm>
            <a:off x="217675" y="86900"/>
            <a:ext cx="10515600" cy="82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Регистрация на</a:t>
            </a:r>
            <a:r>
              <a:rPr lang="ru-RU" sz="3300" dirty="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300" dirty="0" err="1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Своё.Родное</a:t>
            </a:r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3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6" name="Google Shape;1076;g98639a4dc7_0_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4750" y="253475"/>
            <a:ext cx="2281525" cy="4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g98639a4dc7_0_133"/>
          <p:cNvSpPr txBox="1"/>
          <p:nvPr/>
        </p:nvSpPr>
        <p:spPr>
          <a:xfrm>
            <a:off x="832806" y="1039150"/>
            <a:ext cx="38967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Шаг 3: Мои товары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8" name="Google Shape;1078;g98639a4dc7_0_133"/>
          <p:cNvGrpSpPr/>
          <p:nvPr/>
        </p:nvGrpSpPr>
        <p:grpSpPr>
          <a:xfrm>
            <a:off x="305798" y="971561"/>
            <a:ext cx="356249" cy="380566"/>
            <a:chOff x="1081088" y="3530601"/>
            <a:chExt cx="465138" cy="496888"/>
          </a:xfrm>
        </p:grpSpPr>
        <p:sp>
          <p:nvSpPr>
            <p:cNvPr id="1079" name="Google Shape;1079;g98639a4dc7_0_133"/>
            <p:cNvSpPr/>
            <p:nvPr/>
          </p:nvSpPr>
          <p:spPr>
            <a:xfrm>
              <a:off x="1374776" y="3927476"/>
              <a:ext cx="23700" cy="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g98639a4dc7_0_133"/>
            <p:cNvSpPr/>
            <p:nvPr/>
          </p:nvSpPr>
          <p:spPr>
            <a:xfrm>
              <a:off x="1279526" y="3530601"/>
              <a:ext cx="266700" cy="496888"/>
            </a:xfrm>
            <a:custGeom>
              <a:avLst/>
              <a:gdLst/>
              <a:ahLst/>
              <a:cxnLst/>
              <a:rect l="l" t="t" r="r" b="b"/>
              <a:pathLst>
                <a:path w="137" h="256" extrusionOk="0">
                  <a:moveTo>
                    <a:pt x="65" y="256"/>
                  </a:moveTo>
                  <a:cubicBezTo>
                    <a:pt x="57" y="256"/>
                    <a:pt x="57" y="256"/>
                    <a:pt x="57" y="256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6"/>
                    <a:pt x="59" y="204"/>
                    <a:pt x="6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96" y="204"/>
                    <a:pt x="105" y="195"/>
                    <a:pt x="105" y="184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6"/>
                    <a:pt x="107" y="144"/>
                    <a:pt x="109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8"/>
                    <a:pt x="105" y="88"/>
                  </a:cubicBezTo>
                  <a:cubicBezTo>
                    <a:pt x="105" y="44"/>
                    <a:pt x="69" y="8"/>
                    <a:pt x="25" y="8"/>
                  </a:cubicBezTo>
                  <a:cubicBezTo>
                    <a:pt x="17" y="8"/>
                    <a:pt x="10" y="9"/>
                    <a:pt x="2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"/>
                    <a:pt x="17" y="0"/>
                    <a:pt x="25" y="0"/>
                  </a:cubicBezTo>
                  <a:cubicBezTo>
                    <a:pt x="73" y="0"/>
                    <a:pt x="113" y="39"/>
                    <a:pt x="113" y="87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9"/>
                    <a:pt x="137" y="139"/>
                    <a:pt x="137" y="140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37" y="150"/>
                    <a:pt x="135" y="152"/>
                    <a:pt x="133" y="152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3" y="184"/>
                    <a:pt x="113" y="184"/>
                    <a:pt x="113" y="184"/>
                  </a:cubicBezTo>
                  <a:cubicBezTo>
                    <a:pt x="113" y="199"/>
                    <a:pt x="101" y="212"/>
                    <a:pt x="85" y="212"/>
                  </a:cubicBezTo>
                  <a:cubicBezTo>
                    <a:pt x="65" y="212"/>
                    <a:pt x="65" y="212"/>
                    <a:pt x="65" y="212"/>
                  </a:cubicBezTo>
                  <a:lnTo>
                    <a:pt x="65" y="2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g98639a4dc7_0_133"/>
            <p:cNvSpPr/>
            <p:nvPr/>
          </p:nvSpPr>
          <p:spPr>
            <a:xfrm>
              <a:off x="1198563" y="3836988"/>
              <a:ext cx="36513" cy="190500"/>
            </a:xfrm>
            <a:custGeom>
              <a:avLst/>
              <a:gdLst/>
              <a:ahLst/>
              <a:cxnLst/>
              <a:rect l="l" t="t" r="r" b="b"/>
              <a:pathLst>
                <a:path w="19" h="98" extrusionOk="0">
                  <a:moveTo>
                    <a:pt x="19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3"/>
                    <a:pt x="5" y="18"/>
                    <a:pt x="0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15"/>
                    <a:pt x="19" y="32"/>
                    <a:pt x="19" y="50"/>
                  </a:cubicBezTo>
                  <a:lnTo>
                    <a:pt x="19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g98639a4dc7_0_133"/>
            <p:cNvSpPr/>
            <p:nvPr/>
          </p:nvSpPr>
          <p:spPr>
            <a:xfrm>
              <a:off x="1111251" y="3562351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8" y="136"/>
                  </a:moveTo>
                  <a:cubicBezTo>
                    <a:pt x="31" y="136"/>
                    <a:pt x="0" y="105"/>
                    <a:pt x="0" y="68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105"/>
                    <a:pt x="106" y="136"/>
                    <a:pt x="68" y="136"/>
                  </a:cubicBezTo>
                  <a:close/>
                  <a:moveTo>
                    <a:pt x="68" y="8"/>
                  </a:moveTo>
                  <a:cubicBezTo>
                    <a:pt x="35" y="8"/>
                    <a:pt x="8" y="35"/>
                    <a:pt x="8" y="68"/>
                  </a:cubicBezTo>
                  <a:cubicBezTo>
                    <a:pt x="8" y="101"/>
                    <a:pt x="35" y="128"/>
                    <a:pt x="68" y="128"/>
                  </a:cubicBezTo>
                  <a:cubicBezTo>
                    <a:pt x="101" y="128"/>
                    <a:pt x="128" y="101"/>
                    <a:pt x="128" y="68"/>
                  </a:cubicBezTo>
                  <a:cubicBezTo>
                    <a:pt x="128" y="35"/>
                    <a:pt x="101" y="8"/>
                    <a:pt x="6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g98639a4dc7_0_133"/>
            <p:cNvSpPr/>
            <p:nvPr/>
          </p:nvSpPr>
          <p:spPr>
            <a:xfrm>
              <a:off x="1150938" y="3598863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8" y="53"/>
                  </a:moveTo>
                  <a:cubicBezTo>
                    <a:pt x="47" y="53"/>
                    <a:pt x="46" y="52"/>
                    <a:pt x="45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3" y="47"/>
                    <a:pt x="53" y="50"/>
                    <a:pt x="51" y="52"/>
                  </a:cubicBezTo>
                  <a:cubicBezTo>
                    <a:pt x="50" y="52"/>
                    <a:pt x="49" y="53"/>
                    <a:pt x="4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g98639a4dc7_0_133"/>
            <p:cNvSpPr/>
            <p:nvPr/>
          </p:nvSpPr>
          <p:spPr>
            <a:xfrm>
              <a:off x="1081088" y="3530601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0" y="44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0"/>
                    <a:pt x="0" y="19"/>
                  </a:cubicBezTo>
                  <a:cubicBezTo>
                    <a:pt x="1" y="17"/>
                    <a:pt x="2" y="16"/>
                    <a:pt x="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2"/>
                    <a:pt x="44" y="23"/>
                    <a:pt x="44" y="2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2" y="44"/>
                    <a:pt x="40" y="44"/>
                  </a:cubicBezTo>
                  <a:close/>
                  <a:moveTo>
                    <a:pt x="2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7" y="20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g98639a4dc7_0_133"/>
            <p:cNvSpPr/>
            <p:nvPr/>
          </p:nvSpPr>
          <p:spPr>
            <a:xfrm>
              <a:off x="1150938" y="3600451"/>
              <a:ext cx="185738" cy="187325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5" y="0"/>
                    <a:pt x="96" y="21"/>
                    <a:pt x="96" y="48"/>
                  </a:cubicBezTo>
                  <a:cubicBezTo>
                    <a:pt x="96" y="74"/>
                    <a:pt x="75" y="96"/>
                    <a:pt x="48" y="96"/>
                  </a:cubicBezTo>
                  <a:close/>
                  <a:moveTo>
                    <a:pt x="48" y="8"/>
                  </a:moveTo>
                  <a:cubicBezTo>
                    <a:pt x="26" y="8"/>
                    <a:pt x="8" y="26"/>
                    <a:pt x="8" y="48"/>
                  </a:cubicBezTo>
                  <a:cubicBezTo>
                    <a:pt x="8" y="70"/>
                    <a:pt x="26" y="88"/>
                    <a:pt x="48" y="88"/>
                  </a:cubicBezTo>
                  <a:cubicBezTo>
                    <a:pt x="70" y="88"/>
                    <a:pt x="88" y="70"/>
                    <a:pt x="88" y="48"/>
                  </a:cubicBezTo>
                  <a:cubicBezTo>
                    <a:pt x="88" y="26"/>
                    <a:pt x="70" y="8"/>
                    <a:pt x="4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g98639a4dc7_0_133"/>
            <p:cNvSpPr/>
            <p:nvPr/>
          </p:nvSpPr>
          <p:spPr>
            <a:xfrm>
              <a:off x="1189038" y="3640138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6" y="12"/>
                    <a:pt x="56" y="28"/>
                  </a:cubicBezTo>
                  <a:cubicBezTo>
                    <a:pt x="56" y="43"/>
                    <a:pt x="44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87" name="Google Shape;1087;g98639a4dc7_0_133"/>
          <p:cNvPicPr preferRelativeResize="0"/>
          <p:nvPr/>
        </p:nvPicPr>
        <p:blipFill rotWithShape="1">
          <a:blip r:embed="rId4">
            <a:alphaModFix/>
          </a:blip>
          <a:srcRect l="19913" t="12426" r="20644"/>
          <a:stretch/>
        </p:blipFill>
        <p:spPr>
          <a:xfrm>
            <a:off x="305800" y="1520813"/>
            <a:ext cx="4685827" cy="37034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8" name="Google Shape;1088;g98639a4dc7_0_133"/>
          <p:cNvPicPr preferRelativeResize="0"/>
          <p:nvPr/>
        </p:nvPicPr>
        <p:blipFill rotWithShape="1">
          <a:blip r:embed="rId5">
            <a:alphaModFix/>
          </a:blip>
          <a:srcRect l="63573" t="35220" r="22627" b="25788"/>
          <a:stretch/>
        </p:blipFill>
        <p:spPr>
          <a:xfrm>
            <a:off x="4248300" y="2070224"/>
            <a:ext cx="914549" cy="138638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89" name="Google Shape;1089;g98639a4dc7_0_133"/>
          <p:cNvSpPr/>
          <p:nvPr/>
        </p:nvSpPr>
        <p:spPr>
          <a:xfrm>
            <a:off x="4280925" y="2769313"/>
            <a:ext cx="8493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090" name="Google Shape;1090;g98639a4dc7_0_133"/>
          <p:cNvSpPr txBox="1"/>
          <p:nvPr/>
        </p:nvSpPr>
        <p:spPr>
          <a:xfrm>
            <a:off x="5162850" y="1413675"/>
            <a:ext cx="6793500" cy="5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Место происхождения:</a:t>
            </a:r>
            <a:r>
              <a:rPr lang="ru-RU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фактическое место производства продукта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Краткое описание: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краткое описание продукта, которое будет видно в миникарточке продукта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Описание:</a:t>
            </a:r>
            <a:r>
              <a:rPr lang="ru-RU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полное подробное описание продукта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Срок годности: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период времени, в течение которого продукты сохраняют свои свойства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Состав: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полный состав продукта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Энергетическая ценность: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можно выбрать из выпадающего списка или прописать вручную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Условия хранения: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оптимальные параметры (температура, влажность, световой режим и др.) и правила обращения, необходимые для обеспечения сохранности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Пищевая ценность: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можно выбрать из выпадающего списка или прописать вручную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Упаковка: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можно выбрать из выпадающего списка или прописать вручную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999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98639a4dc7_0_159"/>
          <p:cNvSpPr txBox="1">
            <a:spLocks noGrp="1"/>
          </p:cNvSpPr>
          <p:nvPr>
            <p:ph type="title"/>
          </p:nvPr>
        </p:nvSpPr>
        <p:spPr>
          <a:xfrm>
            <a:off x="217675" y="86900"/>
            <a:ext cx="10515600" cy="82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Регистрация на</a:t>
            </a:r>
            <a:r>
              <a:rPr lang="ru-RU" sz="3300" dirty="0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300" dirty="0" err="1">
                <a:solidFill>
                  <a:srgbClr val="258442"/>
                </a:solidFill>
                <a:latin typeface="Calibri"/>
                <a:ea typeface="Calibri"/>
                <a:cs typeface="Calibri"/>
                <a:sym typeface="Calibri"/>
              </a:rPr>
              <a:t>Своё.Родное</a:t>
            </a:r>
            <a:r>
              <a:rPr lang="ru-RU" sz="3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3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7" name="Google Shape;1097;g98639a4dc7_0_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4750" y="253475"/>
            <a:ext cx="2281525" cy="4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g98639a4dc7_0_159"/>
          <p:cNvSpPr txBox="1"/>
          <p:nvPr/>
        </p:nvSpPr>
        <p:spPr>
          <a:xfrm>
            <a:off x="832806" y="1039150"/>
            <a:ext cx="38967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Шаг 3: Мои товары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9" name="Google Shape;1099;g98639a4dc7_0_159"/>
          <p:cNvGrpSpPr/>
          <p:nvPr/>
        </p:nvGrpSpPr>
        <p:grpSpPr>
          <a:xfrm>
            <a:off x="305798" y="971561"/>
            <a:ext cx="356249" cy="380566"/>
            <a:chOff x="1081088" y="3530601"/>
            <a:chExt cx="465138" cy="496888"/>
          </a:xfrm>
        </p:grpSpPr>
        <p:sp>
          <p:nvSpPr>
            <p:cNvPr id="1100" name="Google Shape;1100;g98639a4dc7_0_159"/>
            <p:cNvSpPr/>
            <p:nvPr/>
          </p:nvSpPr>
          <p:spPr>
            <a:xfrm>
              <a:off x="1374776" y="3927476"/>
              <a:ext cx="23700" cy="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g98639a4dc7_0_159"/>
            <p:cNvSpPr/>
            <p:nvPr/>
          </p:nvSpPr>
          <p:spPr>
            <a:xfrm>
              <a:off x="1279526" y="3530601"/>
              <a:ext cx="266700" cy="496888"/>
            </a:xfrm>
            <a:custGeom>
              <a:avLst/>
              <a:gdLst/>
              <a:ahLst/>
              <a:cxnLst/>
              <a:rect l="l" t="t" r="r" b="b"/>
              <a:pathLst>
                <a:path w="137" h="256" extrusionOk="0">
                  <a:moveTo>
                    <a:pt x="65" y="256"/>
                  </a:moveTo>
                  <a:cubicBezTo>
                    <a:pt x="57" y="256"/>
                    <a:pt x="57" y="256"/>
                    <a:pt x="57" y="256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6"/>
                    <a:pt x="59" y="204"/>
                    <a:pt x="6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96" y="204"/>
                    <a:pt x="105" y="195"/>
                    <a:pt x="105" y="184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6"/>
                    <a:pt x="107" y="144"/>
                    <a:pt x="109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8"/>
                    <a:pt x="105" y="88"/>
                  </a:cubicBezTo>
                  <a:cubicBezTo>
                    <a:pt x="105" y="44"/>
                    <a:pt x="69" y="8"/>
                    <a:pt x="25" y="8"/>
                  </a:cubicBezTo>
                  <a:cubicBezTo>
                    <a:pt x="17" y="8"/>
                    <a:pt x="10" y="9"/>
                    <a:pt x="2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"/>
                    <a:pt x="17" y="0"/>
                    <a:pt x="25" y="0"/>
                  </a:cubicBezTo>
                  <a:cubicBezTo>
                    <a:pt x="73" y="0"/>
                    <a:pt x="113" y="39"/>
                    <a:pt x="113" y="87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9"/>
                    <a:pt x="137" y="139"/>
                    <a:pt x="137" y="140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37" y="150"/>
                    <a:pt x="135" y="152"/>
                    <a:pt x="133" y="152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3" y="184"/>
                    <a:pt x="113" y="184"/>
                    <a:pt x="113" y="184"/>
                  </a:cubicBezTo>
                  <a:cubicBezTo>
                    <a:pt x="113" y="199"/>
                    <a:pt x="101" y="212"/>
                    <a:pt x="85" y="212"/>
                  </a:cubicBezTo>
                  <a:cubicBezTo>
                    <a:pt x="65" y="212"/>
                    <a:pt x="65" y="212"/>
                    <a:pt x="65" y="212"/>
                  </a:cubicBezTo>
                  <a:lnTo>
                    <a:pt x="65" y="2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g98639a4dc7_0_159"/>
            <p:cNvSpPr/>
            <p:nvPr/>
          </p:nvSpPr>
          <p:spPr>
            <a:xfrm>
              <a:off x="1198563" y="3836988"/>
              <a:ext cx="36513" cy="190500"/>
            </a:xfrm>
            <a:custGeom>
              <a:avLst/>
              <a:gdLst/>
              <a:ahLst/>
              <a:cxnLst/>
              <a:rect l="l" t="t" r="r" b="b"/>
              <a:pathLst>
                <a:path w="19" h="98" extrusionOk="0">
                  <a:moveTo>
                    <a:pt x="19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3"/>
                    <a:pt x="5" y="18"/>
                    <a:pt x="0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15"/>
                    <a:pt x="19" y="32"/>
                    <a:pt x="19" y="50"/>
                  </a:cubicBezTo>
                  <a:lnTo>
                    <a:pt x="19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g98639a4dc7_0_159"/>
            <p:cNvSpPr/>
            <p:nvPr/>
          </p:nvSpPr>
          <p:spPr>
            <a:xfrm>
              <a:off x="1111251" y="3562351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8" y="136"/>
                  </a:moveTo>
                  <a:cubicBezTo>
                    <a:pt x="31" y="136"/>
                    <a:pt x="0" y="105"/>
                    <a:pt x="0" y="68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105"/>
                    <a:pt x="106" y="136"/>
                    <a:pt x="68" y="136"/>
                  </a:cubicBezTo>
                  <a:close/>
                  <a:moveTo>
                    <a:pt x="68" y="8"/>
                  </a:moveTo>
                  <a:cubicBezTo>
                    <a:pt x="35" y="8"/>
                    <a:pt x="8" y="35"/>
                    <a:pt x="8" y="68"/>
                  </a:cubicBezTo>
                  <a:cubicBezTo>
                    <a:pt x="8" y="101"/>
                    <a:pt x="35" y="128"/>
                    <a:pt x="68" y="128"/>
                  </a:cubicBezTo>
                  <a:cubicBezTo>
                    <a:pt x="101" y="128"/>
                    <a:pt x="128" y="101"/>
                    <a:pt x="128" y="68"/>
                  </a:cubicBezTo>
                  <a:cubicBezTo>
                    <a:pt x="128" y="35"/>
                    <a:pt x="101" y="8"/>
                    <a:pt x="6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g98639a4dc7_0_159"/>
            <p:cNvSpPr/>
            <p:nvPr/>
          </p:nvSpPr>
          <p:spPr>
            <a:xfrm>
              <a:off x="1150938" y="3598863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8" y="53"/>
                  </a:moveTo>
                  <a:cubicBezTo>
                    <a:pt x="47" y="53"/>
                    <a:pt x="46" y="52"/>
                    <a:pt x="45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3" y="47"/>
                    <a:pt x="53" y="50"/>
                    <a:pt x="51" y="52"/>
                  </a:cubicBezTo>
                  <a:cubicBezTo>
                    <a:pt x="50" y="52"/>
                    <a:pt x="49" y="53"/>
                    <a:pt x="4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g98639a4dc7_0_159"/>
            <p:cNvSpPr/>
            <p:nvPr/>
          </p:nvSpPr>
          <p:spPr>
            <a:xfrm>
              <a:off x="1081088" y="3530601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0" y="44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0"/>
                    <a:pt x="0" y="19"/>
                  </a:cubicBezTo>
                  <a:cubicBezTo>
                    <a:pt x="1" y="17"/>
                    <a:pt x="2" y="16"/>
                    <a:pt x="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2"/>
                    <a:pt x="44" y="23"/>
                    <a:pt x="44" y="2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2" y="44"/>
                    <a:pt x="40" y="44"/>
                  </a:cubicBezTo>
                  <a:close/>
                  <a:moveTo>
                    <a:pt x="2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7" y="20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g98639a4dc7_0_159"/>
            <p:cNvSpPr/>
            <p:nvPr/>
          </p:nvSpPr>
          <p:spPr>
            <a:xfrm>
              <a:off x="1150938" y="3600451"/>
              <a:ext cx="185738" cy="187325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5" y="0"/>
                    <a:pt x="96" y="21"/>
                    <a:pt x="96" y="48"/>
                  </a:cubicBezTo>
                  <a:cubicBezTo>
                    <a:pt x="96" y="74"/>
                    <a:pt x="75" y="96"/>
                    <a:pt x="48" y="96"/>
                  </a:cubicBezTo>
                  <a:close/>
                  <a:moveTo>
                    <a:pt x="48" y="8"/>
                  </a:moveTo>
                  <a:cubicBezTo>
                    <a:pt x="26" y="8"/>
                    <a:pt x="8" y="26"/>
                    <a:pt x="8" y="48"/>
                  </a:cubicBezTo>
                  <a:cubicBezTo>
                    <a:pt x="8" y="70"/>
                    <a:pt x="26" y="88"/>
                    <a:pt x="48" y="88"/>
                  </a:cubicBezTo>
                  <a:cubicBezTo>
                    <a:pt x="70" y="88"/>
                    <a:pt x="88" y="70"/>
                    <a:pt x="88" y="48"/>
                  </a:cubicBezTo>
                  <a:cubicBezTo>
                    <a:pt x="88" y="26"/>
                    <a:pt x="70" y="8"/>
                    <a:pt x="4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g98639a4dc7_0_159"/>
            <p:cNvSpPr/>
            <p:nvPr/>
          </p:nvSpPr>
          <p:spPr>
            <a:xfrm>
              <a:off x="1189038" y="3640138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6" y="12"/>
                    <a:pt x="56" y="28"/>
                  </a:cubicBezTo>
                  <a:cubicBezTo>
                    <a:pt x="56" y="43"/>
                    <a:pt x="44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8" name="Google Shape;1108;g98639a4dc7_0_159"/>
          <p:cNvSpPr txBox="1"/>
          <p:nvPr/>
        </p:nvSpPr>
        <p:spPr>
          <a:xfrm>
            <a:off x="5162850" y="1520825"/>
            <a:ext cx="6793500" cy="51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После заполнения поля </a:t>
            </a: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“Обязательные характеристики” 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добавления фото продукта кнопка                                         станет активной и можно будет сохранить товар.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Поле </a:t>
            </a:r>
            <a:r>
              <a:rPr lang="ru-RU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“Дополнительные характеристики”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для каждой категории разные, заполняются по желанию.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Ниже представлен вид, с уже добавленными товарами, все последующие товары нужно добавлять через кнопку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9" name="Google Shape;1109;g98639a4dc7_0_159"/>
          <p:cNvPicPr preferRelativeResize="0"/>
          <p:nvPr/>
        </p:nvPicPr>
        <p:blipFill rotWithShape="1">
          <a:blip r:embed="rId4">
            <a:alphaModFix/>
          </a:blip>
          <a:srcRect l="20595" t="12444" r="20695" b="35618"/>
          <a:stretch/>
        </p:blipFill>
        <p:spPr>
          <a:xfrm>
            <a:off x="305800" y="1520825"/>
            <a:ext cx="4685827" cy="222365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0" name="Google Shape;1110;g98639a4dc7_0_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2500" y="1806951"/>
            <a:ext cx="1202617" cy="37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g98639a4dc7_0_159"/>
          <p:cNvPicPr preferRelativeResize="0"/>
          <p:nvPr/>
        </p:nvPicPr>
        <p:blipFill rotWithShape="1">
          <a:blip r:embed="rId6">
            <a:alphaModFix/>
          </a:blip>
          <a:srcRect l="17234" t="11955" r="18670" b="22681"/>
          <a:stretch/>
        </p:blipFill>
        <p:spPr>
          <a:xfrm>
            <a:off x="2638175" y="3980750"/>
            <a:ext cx="4685827" cy="25635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2" name="Google Shape;1112;g98639a4dc7_0_159"/>
          <p:cNvPicPr preferRelativeResize="0"/>
          <p:nvPr/>
        </p:nvPicPr>
        <p:blipFill rotWithShape="1">
          <a:blip r:embed="rId7">
            <a:alphaModFix/>
          </a:blip>
          <a:srcRect l="9370" r="11622"/>
          <a:stretch/>
        </p:blipFill>
        <p:spPr>
          <a:xfrm>
            <a:off x="7706775" y="3613600"/>
            <a:ext cx="3969300" cy="4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g98639a4dc7_0_159"/>
          <p:cNvSpPr/>
          <p:nvPr/>
        </p:nvSpPr>
        <p:spPr>
          <a:xfrm>
            <a:off x="2857975" y="5315638"/>
            <a:ext cx="849300" cy="24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772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1268</Words>
  <Application>Microsoft Office PowerPoint</Application>
  <PresentationFormat>Широкоэкранный</PresentationFormat>
  <Paragraphs>279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Montserrat</vt:lpstr>
      <vt:lpstr>Тема Office</vt:lpstr>
      <vt:lpstr>Презентация PowerPoint</vt:lpstr>
      <vt:lpstr>Регистрация на Своё.Родное  </vt:lpstr>
      <vt:lpstr>Регистрация на Своё.Родное  </vt:lpstr>
      <vt:lpstr>Регистрация на Своё.Родное  </vt:lpstr>
      <vt:lpstr>Регистрация на Своё.Родное  </vt:lpstr>
      <vt:lpstr>Регистрация на Своё.Родное  </vt:lpstr>
      <vt:lpstr>Регистрация на Своё.Родное  </vt:lpstr>
      <vt:lpstr>Регистрация на Своё.Родное  </vt:lpstr>
      <vt:lpstr>Регистрация на Своё.Родное  </vt:lpstr>
      <vt:lpstr>Регистрация на Своё.Родное  </vt:lpstr>
      <vt:lpstr>Регистрация на Своё.Родное  </vt:lpstr>
      <vt:lpstr>Регистрация на Своё.Родное  </vt:lpstr>
      <vt:lpstr>Регистрация на Своё.Родное  </vt:lpstr>
      <vt:lpstr>Регистрация на Своё.Родное  </vt:lpstr>
      <vt:lpstr>Что такое Своё Родное?</vt:lpstr>
      <vt:lpstr>Интерфейс приложения “Своё родное”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Пластинина Елена Владимировна</dc:creator>
  <cp:lastModifiedBy>Пластинина Елена Владимировна</cp:lastModifiedBy>
  <cp:revision>1</cp:revision>
  <dcterms:created xsi:type="dcterms:W3CDTF">2021-03-17T01:49:13Z</dcterms:created>
  <dcterms:modified xsi:type="dcterms:W3CDTF">2021-03-17T01:49:39Z</dcterms:modified>
</cp:coreProperties>
</file>